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52"/>
  </p:notesMasterIdLst>
  <p:sldIdLst>
    <p:sldId id="271" r:id="rId2"/>
    <p:sldId id="267" r:id="rId3"/>
    <p:sldId id="353" r:id="rId4"/>
    <p:sldId id="355" r:id="rId5"/>
    <p:sldId id="356" r:id="rId6"/>
    <p:sldId id="357" r:id="rId7"/>
    <p:sldId id="358" r:id="rId8"/>
    <p:sldId id="359" r:id="rId9"/>
    <p:sldId id="360" r:id="rId10"/>
    <p:sldId id="361" r:id="rId11"/>
    <p:sldId id="362" r:id="rId12"/>
    <p:sldId id="363" r:id="rId13"/>
    <p:sldId id="364" r:id="rId14"/>
    <p:sldId id="365" r:id="rId15"/>
    <p:sldId id="366" r:id="rId16"/>
    <p:sldId id="367" r:id="rId17"/>
    <p:sldId id="368" r:id="rId18"/>
    <p:sldId id="371" r:id="rId19"/>
    <p:sldId id="369" r:id="rId20"/>
    <p:sldId id="370" r:id="rId21"/>
    <p:sldId id="373" r:id="rId22"/>
    <p:sldId id="374" r:id="rId23"/>
    <p:sldId id="379" r:id="rId24"/>
    <p:sldId id="380" r:id="rId25"/>
    <p:sldId id="381" r:id="rId26"/>
    <p:sldId id="382" r:id="rId27"/>
    <p:sldId id="383" r:id="rId28"/>
    <p:sldId id="384" r:id="rId29"/>
    <p:sldId id="375" r:id="rId30"/>
    <p:sldId id="376" r:id="rId31"/>
    <p:sldId id="377" r:id="rId32"/>
    <p:sldId id="378" r:id="rId33"/>
    <p:sldId id="385" r:id="rId34"/>
    <p:sldId id="386" r:id="rId35"/>
    <p:sldId id="399" r:id="rId36"/>
    <p:sldId id="403" r:id="rId37"/>
    <p:sldId id="404" r:id="rId38"/>
    <p:sldId id="405" r:id="rId39"/>
    <p:sldId id="406" r:id="rId40"/>
    <p:sldId id="387" r:id="rId41"/>
    <p:sldId id="391" r:id="rId42"/>
    <p:sldId id="390" r:id="rId43"/>
    <p:sldId id="401" r:id="rId44"/>
    <p:sldId id="402" r:id="rId45"/>
    <p:sldId id="392" r:id="rId46"/>
    <p:sldId id="394" r:id="rId47"/>
    <p:sldId id="395" r:id="rId48"/>
    <p:sldId id="400" r:id="rId49"/>
    <p:sldId id="396" r:id="rId50"/>
    <p:sldId id="352" r:id="rId51"/>
  </p:sldIdLst>
  <p:sldSz cx="12192000" cy="6858000"/>
  <p:notesSz cx="6858000" cy="9144000"/>
  <p:embeddedFontLst>
    <p:embeddedFont>
      <p:font typeface="HY헤드라인M" panose="02030600000101010101" pitchFamily="18" charset="-127"/>
      <p:regular r:id="rId53"/>
    </p:embeddedFont>
    <p:embeddedFont>
      <p:font typeface="나눔스퀘어라운드 ExtraBold" panose="020B0600000101010101" pitchFamily="50" charset="-127"/>
      <p:bold r:id="rId54"/>
    </p:embeddedFont>
    <p:embeddedFont>
      <p:font typeface="맑은 고딕" panose="020B0503020000020004" pitchFamily="50" charset="-127"/>
      <p:regular r:id="rId55"/>
      <p:bold r:id="rId5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3B57"/>
    <a:srgbClr val="FEC636"/>
    <a:srgbClr val="323232"/>
    <a:srgbClr val="467DC3"/>
    <a:srgbClr val="4182B8"/>
    <a:srgbClr val="4678C8"/>
    <a:srgbClr val="646464"/>
    <a:srgbClr val="505050"/>
    <a:srgbClr val="7A7A7A"/>
    <a:srgbClr val="FFC6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8" autoAdjust="0"/>
    <p:restoredTop sz="92068" autoAdjust="0"/>
  </p:normalViewPr>
  <p:slideViewPr>
    <p:cSldViewPr snapToGrid="0">
      <p:cViewPr varScale="1">
        <p:scale>
          <a:sx n="113" d="100"/>
          <a:sy n="113" d="100"/>
        </p:scale>
        <p:origin x="510" y="10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036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29F860-961F-491A-A914-95D82E5802CC}" type="datetimeFigureOut">
              <a:rPr lang="ko-KR" altLang="en-US" smtClean="0"/>
              <a:t>2022-09-01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EDEAE-B336-4AA4-9A5B-F913139DBA2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9986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컴퓨터가 이해할 수 있는 언어는 우리가 일상생활에서 사용하는 언어와는 너무나도 다른 기계어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(machine language)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기계어는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이루어진 이진 코드이기 때문에 사람이 이해하기에는 매우 어렵다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 사람이 사용하는 언어는 컴퓨터 입장에서 보면 이해할 수 없는 문자 집합이다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 사람과 컴퓨터가 대화하기 위해서는 사람의 언어와 기계어의 다리 역할을 하는 프로그래밍 언어가 필요하다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0001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컴퓨터가 이해할 수 있는 언어는 우리가 일상생활에서 사용하는 언어와는 너무나도 다른 기계어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(machine language)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기계어는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이루어진 이진 코드이기 때문에 사람이 이해하기에는 매우 어렵다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 사람이 사용하는 언어는 컴퓨터 입장에서 보면 이해할 수 없는 문자 집합이다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 사람과 컴퓨터가 대화하기 위해서는 사람의 언어와 기계어의 다리 역할을 하는 프로그래밍 언어가 필요하다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11977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컴퓨터가 이해할 수 있는 언어는 우리가 일상생활에서 사용하는 언어와는 너무나도 다른 기계어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(machine language)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기계어는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이루어진 이진 코드이기 때문에 사람이 이해하기에는 매우 어렵다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 사람이 사용하는 언어는 컴퓨터 입장에서 보면 이해할 수 없는 문자 집합이다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 사람과 컴퓨터가 대화하기 위해서는 사람의 언어와 기계어의 다리 역할을 하는 프로그래밍 언어가 필요하다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4456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컴퓨터가 이해할 수 있는 언어는 우리가 일상생활에서 사용하는 언어와는 너무나도 다른 기계어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(machine language)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기계어는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이루어진 이진 코드이기 때문에 사람이 이해하기에는 매우 어렵다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 사람이 사용하는 언어는 컴퓨터 입장에서 보면 이해할 수 없는 문자 집합이다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 사람과 컴퓨터가 대화하기 위해서는 사람의 언어와 기계어의 다리 역할을 하는 프로그래밍 언어가 필요하다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9961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컴퓨터가 이해할 수 있는 언어는 우리가 일상생활에서 사용하는 언어와는 너무나도 다른 기계어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(machine language)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기계어는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이루어진 이진 코드이기 때문에 사람이 이해하기에는 매우 어렵다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 사람이 사용하는 언어는 컴퓨터 입장에서 보면 이해할 수 없는 문자 집합이다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 사람과 컴퓨터가 대화하기 위해서는 사람의 언어와 기계어의 다리 역할을 하는 프로그래밍 언어가 필요하다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7188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컴퓨터가 이해할 수 있는 언어는 우리가 일상생활에서 사용하는 언어와는 너무나도 다른 기계어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(machine language)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기계어는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이루어진 이진 코드이기 때문에 사람이 이해하기에는 매우 어렵다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 사람이 사용하는 언어는 컴퓨터 입장에서 보면 이해할 수 없는 문자 집합이다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 사람과 컴퓨터가 대화하기 위해서는 사람의 언어와 기계어의 다리 역할을 하는 프로그래밍 언어가 필요하다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77842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컴퓨터가 이해할 수 있는 언어는 우리가 일상생활에서 사용하는 언어와는 너무나도 다른 기계어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(machine language)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기계어는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이루어진 이진 코드이기 때문에 사람이 이해하기에는 매우 어렵다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 사람이 사용하는 언어는 컴퓨터 입장에서 보면 이해할 수 없는 문자 집합이다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 사람과 컴퓨터가 대화하기 위해서는 사람의 언어와 기계어의 다리 역할을 하는 프로그래밍 언어가 필요하다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2116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컴퓨터가 이해할 수 있는 언어는 우리가 일상생활에서 사용하는 언어와는 너무나도 다른 기계어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(machine language)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기계어는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이루어진 이진 코드이기 때문에 사람이 이해하기에는 매우 어렵다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 사람이 사용하는 언어는 컴퓨터 입장에서 보면 이해할 수 없는 문자 집합이다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 사람과 컴퓨터가 대화하기 위해서는 사람의 언어와 기계어의 다리 역할을 하는 프로그래밍 언어가 필요하다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45138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컴퓨터가 이해할 수 있는 언어는 우리가 일상생활에서 사용하는 언어와는 너무나도 다른 기계어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(machine language)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기계어는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이루어진 이진 코드이기 때문에 사람이 이해하기에는 매우 어렵다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 사람이 사용하는 언어는 컴퓨터 입장에서 보면 이해할 수 없는 문자 집합이다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 사람과 컴퓨터가 대화하기 위해서는 사람의 언어와 기계어의 다리 역할을 하는 프로그래밍 언어가 필요하다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7065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컴퓨터가 이해할 수 있는 언어는 우리가 일상생활에서 사용하는 언어와는 너무나도 다른 기계어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(machine language)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기계어는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이루어진 이진 코드이기 때문에 사람이 이해하기에는 매우 어렵다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 사람이 사용하는 언어는 컴퓨터 입장에서 보면 이해할 수 없는 문자 집합이다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 사람과 컴퓨터가 대화하기 위해서는 사람의 언어와 기계어의 다리 역할을 하는 프로그래밍 언어가 필요하다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72673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컴퓨터가 이해할 수 있는 언어는 우리가 일상생활에서 사용하는 언어와는 너무나도 다른 기계어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(machine language)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기계어는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이루어진 이진 코드이기 때문에 사람이 이해하기에는 매우 어렵다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 사람이 사용하는 언어는 컴퓨터 입장에서 보면 이해할 수 없는 문자 집합이다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 사람과 컴퓨터가 대화하기 위해서는 사람의 언어와 기계어의 다리 역할을 하는 프로그래밍 언어가 필요하다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2296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컴퓨터가 이해할 수 있는 언어는 우리가 일상생활에서 사용하는 언어와는 너무나도 다른 기계어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(machine language)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기계어는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이루어진 이진 코드이기 때문에 사람이 이해하기에는 매우 어렵다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 사람이 사용하는 언어는 컴퓨터 입장에서 보면 이해할 수 없는 문자 집합이다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 사람과 컴퓨터가 대화하기 위해서는 사람의 언어와 기계어의 다리 역할을 하는 프로그래밍 언어가 필요하다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643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컴퓨터가 이해할 수 있는 언어는 우리가 일상생활에서 사용하는 언어와는 너무나도 다른 기계어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(machine language)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기계어는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이루어진 이진 코드이기 때문에 사람이 이해하기에는 매우 어렵다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 사람이 사용하는 언어는 컴퓨터 입장에서 보면 이해할 수 없는 문자 집합이다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 사람과 컴퓨터가 대화하기 위해서는 사람의 언어와 기계어의 다리 역할을 하는 프로그래밍 언어가 필요하다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47541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컴퓨터가 이해할 수 있는 언어는 우리가 일상생활에서 사용하는 언어와는 너무나도 다른 기계어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(machine language)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기계어는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이루어진 이진 코드이기 때문에 사람이 이해하기에는 매우 어렵다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 사람이 사용하는 언어는 컴퓨터 입장에서 보면 이해할 수 없는 문자 집합이다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 사람과 컴퓨터가 대화하기 위해서는 사람의 언어와 기계어의 다리 역할을 하는 프로그래밍 언어가 필요하다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6266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컴퓨터가 이해할 수 있는 언어는 우리가 일상생활에서 사용하는 언어와는 너무나도 다른 기계어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(machine language)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기계어는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이루어진 이진 코드이기 때문에 사람이 이해하기에는 매우 어렵다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 사람이 사용하는 언어는 컴퓨터 입장에서 보면 이해할 수 없는 문자 집합이다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 사람과 컴퓨터가 대화하기 위해서는 사람의 언어와 기계어의 다리 역할을 하는 프로그래밍 언어가 필요하다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84173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컴퓨터가 이해할 수 있는 언어는 우리가 일상생활에서 사용하는 언어와는 너무나도 다른 기계어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(machine language)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기계어는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이루어진 이진 코드이기 때문에 사람이 이해하기에는 매우 어렵다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 사람이 사용하는 언어는 컴퓨터 입장에서 보면 이해할 수 없는 문자 집합이다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 사람과 컴퓨터가 대화하기 위해서는 사람의 언어와 기계어의 다리 역할을 하는 프로그래밍 언어가 필요하다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59134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컴퓨터가 이해할 수 있는 언어는 우리가 일상생활에서 사용하는 언어와는 너무나도 다른 기계어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(machine language)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기계어는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이루어진 이진 코드이기 때문에 사람이 이해하기에는 매우 어렵다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 사람이 사용하는 언어는 컴퓨터 입장에서 보면 이해할 수 없는 문자 집합이다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 사람과 컴퓨터가 대화하기 위해서는 사람의 언어와 기계어의 다리 역할을 하는 프로그래밍 언어가 필요하다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23324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컴퓨터가 이해할 수 있는 언어는 우리가 일상생활에서 사용하는 언어와는 너무나도 다른 기계어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(machine language)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기계어는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이루어진 이진 코드이기 때문에 사람이 이해하기에는 매우 어렵다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 사람이 사용하는 언어는 컴퓨터 입장에서 보면 이해할 수 없는 문자 집합이다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 사람과 컴퓨터가 대화하기 위해서는 사람의 언어와 기계어의 다리 역할을 하는 프로그래밍 언어가 필요하다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4039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컴퓨터가 이해할 수 있는 언어는 우리가 일상생활에서 사용하는 언어와는 너무나도 다른 기계어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(machine language)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기계어는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이루어진 이진 코드이기 때문에 사람이 이해하기에는 매우 어렵다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 사람이 사용하는 언어는 컴퓨터 입장에서 보면 이해할 수 없는 문자 집합이다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 사람과 컴퓨터가 대화하기 위해서는 사람의 언어와 기계어의 다리 역할을 하는 프로그래밍 언어가 필요하다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26762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컴퓨터가 이해할 수 있는 언어는 우리가 일상생활에서 사용하는 언어와는 너무나도 다른 기계어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(machine language)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기계어는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이루어진 이진 코드이기 때문에 사람이 이해하기에는 매우 어렵다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 사람이 사용하는 언어는 컴퓨터 입장에서 보면 이해할 수 없는 문자 집합이다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 사람과 컴퓨터가 대화하기 위해서는 사람의 언어와 기계어의 다리 역할을 하는 프로그래밍 언어가 필요하다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57512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컴퓨터가 이해할 수 있는 언어는 우리가 일상생활에서 사용하는 언어와는 너무나도 다른 기계어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(machine language)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기계어는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이루어진 이진 코드이기 때문에 사람이 이해하기에는 매우 어렵다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 사람이 사용하는 언어는 컴퓨터 입장에서 보면 이해할 수 없는 문자 집합이다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 사람과 컴퓨터가 대화하기 위해서는 사람의 언어와 기계어의 다리 역할을 하는 프로그래밍 언어가 필요하다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19700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컴퓨터가 이해할 수 있는 언어는 우리가 일상생활에서 사용하는 언어와는 너무나도 다른 기계어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(machine language)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기계어는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이루어진 이진 코드이기 때문에 사람이 이해하기에는 매우 어렵다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 사람이 사용하는 언어는 컴퓨터 입장에서 보면 이해할 수 없는 문자 집합이다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 사람과 컴퓨터가 대화하기 위해서는 사람의 언어와 기계어의 다리 역할을 하는 프로그래밍 언어가 필요하다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4229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컴퓨터가 이해할 수 있는 언어는 우리가 일상생활에서 사용하는 언어와는 너무나도 다른 기계어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(machine language)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기계어는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이루어진 이진 코드이기 때문에 사람이 이해하기에는 매우 어렵다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 사람이 사용하는 언어는 컴퓨터 입장에서 보면 이해할 수 없는 문자 집합이다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 사람과 컴퓨터가 대화하기 위해서는 사람의 언어와 기계어의 다리 역할을 하는 프로그래밍 언어가 필요하다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00248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컴퓨터가 이해할 수 있는 언어는 우리가 일상생활에서 사용하는 언어와는 너무나도 다른 기계어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(machine language)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기계어는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이루어진 이진 코드이기 때문에 사람이 이해하기에는 매우 어렵다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 사람이 사용하는 언어는 컴퓨터 입장에서 보면 이해할 수 없는 문자 집합이다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 사람과 컴퓨터가 대화하기 위해서는 사람의 언어와 기계어의 다리 역할을 하는 프로그래밍 언어가 필요하다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50818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컴퓨터가 이해할 수 있는 언어는 우리가 일상생활에서 사용하는 언어와는 너무나도 다른 기계어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(machine language)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기계어는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이루어진 이진 코드이기 때문에 사람이 이해하기에는 매우 어렵다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 사람이 사용하는 언어는 컴퓨터 입장에서 보면 이해할 수 없는 문자 집합이다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 사람과 컴퓨터가 대화하기 위해서는 사람의 언어와 기계어의 다리 역할을 하는 프로그래밍 언어가 필요하다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10116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컴퓨터가 이해할 수 있는 언어는 우리가 일상생활에서 사용하는 언어와는 너무나도 다른 기계어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(machine language)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기계어는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이루어진 이진 코드이기 때문에 사람이 이해하기에는 매우 어렵다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 사람이 사용하는 언어는 컴퓨터 입장에서 보면 이해할 수 없는 문자 집합이다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 사람과 컴퓨터가 대화하기 위해서는 사람의 언어와 기계어의 다리 역할을 하는 프로그래밍 언어가 필요하다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19640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컴퓨터가 이해할 수 있는 언어는 우리가 일상생활에서 사용하는 언어와는 너무나도 다른 기계어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(machine language)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기계어는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이루어진 이진 코드이기 때문에 사람이 이해하기에는 매우 어렵다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 사람이 사용하는 언어는 컴퓨터 입장에서 보면 이해할 수 없는 문자 집합이다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 사람과 컴퓨터가 대화하기 위해서는 사람의 언어와 기계어의 다리 역할을 하는 프로그래밍 언어가 필요하다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04130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컴퓨터가 이해할 수 있는 언어는 우리가 일상생활에서 사용하는 언어와는 너무나도 다른 기계어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(machine language)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기계어는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이루어진 이진 코드이기 때문에 사람이 이해하기에는 매우 어렵다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 사람이 사용하는 언어는 컴퓨터 입장에서 보면 이해할 수 없는 문자 집합이다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 사람과 컴퓨터가 대화하기 위해서는 사람의 언어와 기계어의 다리 역할을 하는 프로그래밍 언어가 필요하다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19716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컴퓨터가 이해할 수 있는 언어는 우리가 일상생활에서 사용하는 언어와는 너무나도 다른 기계어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(machine language)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기계어는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이루어진 이진 코드이기 때문에 사람이 이해하기에는 매우 어렵다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 사람이 사용하는 언어는 컴퓨터 입장에서 보면 이해할 수 없는 문자 집합이다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 사람과 컴퓨터가 대화하기 위해서는 사람의 언어와 기계어의 다리 역할을 하는 프로그래밍 언어가 필요하다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80092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컴퓨터가 이해할 수 있는 언어는 우리가 일상생활에서 사용하는 언어와는 너무나도 다른 기계어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(machine language)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기계어는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이루어진 이진 코드이기 때문에 사람이 이해하기에는 매우 어렵다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 사람이 사용하는 언어는 컴퓨터 입장에서 보면 이해할 수 없는 문자 집합이다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 사람과 컴퓨터가 대화하기 위해서는 사람의 언어와 기계어의 다리 역할을 하는 프로그래밍 언어가 필요하다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81203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컴퓨터가 이해할 수 있는 언어는 우리가 일상생활에서 사용하는 언어와는 너무나도 다른 기계어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(machine language)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기계어는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이루어진 이진 코드이기 때문에 사람이 이해하기에는 매우 어렵다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 사람이 사용하는 언어는 컴퓨터 입장에서 보면 이해할 수 없는 문자 집합이다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 사람과 컴퓨터가 대화하기 위해서는 사람의 언어와 기계어의 다리 역할을 하는 프로그래밍 언어가 필요하다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45287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컴퓨터가 이해할 수 있는 언어는 우리가 일상생활에서 사용하는 언어와는 너무나도 다른 기계어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(machine language)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기계어는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이루어진 이진 코드이기 때문에 사람이 이해하기에는 매우 어렵다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 사람이 사용하는 언어는 컴퓨터 입장에서 보면 이해할 수 없는 문자 집합이다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 사람과 컴퓨터가 대화하기 위해서는 사람의 언어와 기계어의 다리 역할을 하는 프로그래밍 언어가 필요하다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50644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컴퓨터가 이해할 수 있는 언어는 우리가 일상생활에서 사용하는 언어와는 너무나도 다른 기계어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(machine language)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기계어는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이루어진 이진 코드이기 때문에 사람이 이해하기에는 매우 어렵다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 사람이 사용하는 언어는 컴퓨터 입장에서 보면 이해할 수 없는 문자 집합이다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 사람과 컴퓨터가 대화하기 위해서는 사람의 언어와 기계어의 다리 역할을 하는 프로그래밍 언어가 필요하다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4527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컴퓨터가 이해할 수 있는 언어는 우리가 일상생활에서 사용하는 언어와는 너무나도 다른 기계어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(machine language)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기계어는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이루어진 이진 코드이기 때문에 사람이 이해하기에는 매우 어렵다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 사람이 사용하는 언어는 컴퓨터 입장에서 보면 이해할 수 없는 문자 집합이다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 사람과 컴퓨터가 대화하기 위해서는 사람의 언어와 기계어의 다리 역할을 하는 프로그래밍 언어가 필요하다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33222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컴퓨터가 이해할 수 있는 언어는 우리가 일상생활에서 사용하는 언어와는 너무나도 다른 기계어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(machine language)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기계어는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이루어진 이진 코드이기 때문에 사람이 이해하기에는 매우 어렵다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 사람이 사용하는 언어는 컴퓨터 입장에서 보면 이해할 수 없는 문자 집합이다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 사람과 컴퓨터가 대화하기 위해서는 사람의 언어와 기계어의 다리 역할을 하는 프로그래밍 언어가 필요하다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89720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컴퓨터가 이해할 수 있는 언어는 우리가 일상생활에서 사용하는 언어와는 너무나도 다른 기계어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(machine language)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기계어는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이루어진 이진 코드이기 때문에 사람이 이해하기에는 매우 어렵다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 사람이 사용하는 언어는 컴퓨터 입장에서 보면 이해할 수 없는 문자 집합이다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 사람과 컴퓨터가 대화하기 위해서는 사람의 언어와 기계어의 다리 역할을 하는 프로그래밍 언어가 필요하다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8533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컴퓨터가 이해할 수 있는 언어는 우리가 일상생활에서 사용하는 언어와는 너무나도 다른 기계어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(machine language)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기계어는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이루어진 이진 코드이기 때문에 사람이 이해하기에는 매우 어렵다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 사람이 사용하는 언어는 컴퓨터 입장에서 보면 이해할 수 없는 문자 집합이다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 사람과 컴퓨터가 대화하기 위해서는 사람의 언어와 기계어의 다리 역할을 하는 프로그래밍 언어가 필요하다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29477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컴퓨터가 이해할 수 있는 언어는 우리가 일상생활에서 사용하는 언어와는 너무나도 다른 기계어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(machine language)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기계어는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이루어진 이진 코드이기 때문에 사람이 이해하기에는 매우 어렵다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 사람이 사용하는 언어는 컴퓨터 입장에서 보면 이해할 수 없는 문자 집합이다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 사람과 컴퓨터가 대화하기 위해서는 사람의 언어와 기계어의 다리 역할을 하는 프로그래밍 언어가 필요하다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12582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컴퓨터가 이해할 수 있는 언어는 우리가 일상생활에서 사용하는 언어와는 너무나도 다른 기계어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(machine language)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기계어는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이루어진 이진 코드이기 때문에 사람이 이해하기에는 매우 어렵다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 사람이 사용하는 언어는 컴퓨터 입장에서 보면 이해할 수 없는 문자 집합이다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 사람과 컴퓨터가 대화하기 위해서는 사람의 언어와 기계어의 다리 역할을 하는 프로그래밍 언어가 필요하다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99185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컴퓨터가 이해할 수 있는 언어는 우리가 일상생활에서 사용하는 언어와는 너무나도 다른 기계어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(machine language)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기계어는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이루어진 이진 코드이기 때문에 사람이 이해하기에는 매우 어렵다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 사람이 사용하는 언어는 컴퓨터 입장에서 보면 이해할 수 없는 문자 집합이다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 사람과 컴퓨터가 대화하기 위해서는 사람의 언어와 기계어의 다리 역할을 하는 프로그래밍 언어가 필요하다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48642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컴퓨터가 이해할 수 있는 언어는 우리가 일상생활에서 사용하는 언어와는 너무나도 다른 기계어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(machine language)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기계어는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이루어진 이진 코드이기 때문에 사람이 이해하기에는 매우 어렵다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 사람이 사용하는 언어는 컴퓨터 입장에서 보면 이해할 수 없는 문자 집합이다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 사람과 컴퓨터가 대화하기 위해서는 사람의 언어와 기계어의 다리 역할을 하는 프로그래밍 언어가 필요하다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0038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컴퓨터가 이해할 수 있는 언어는 우리가 일상생활에서 사용하는 언어와는 너무나도 다른 기계어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(machine language)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기계어는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이루어진 이진 코드이기 때문에 사람이 이해하기에는 매우 어렵다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 사람이 사용하는 언어는 컴퓨터 입장에서 보면 이해할 수 없는 문자 집합이다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 사람과 컴퓨터가 대화하기 위해서는 사람의 언어와 기계어의 다리 역할을 하는 프로그래밍 언어가 필요하다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9772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컴퓨터가 이해할 수 있는 언어는 우리가 일상생활에서 사용하는 언어와는 너무나도 다른 기계어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(machine language)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기계어는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이루어진 이진 코드이기 때문에 사람이 이해하기에는 매우 어렵다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 사람이 사용하는 언어는 컴퓨터 입장에서 보면 이해할 수 없는 문자 집합이다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 사람과 컴퓨터가 대화하기 위해서는 사람의 언어와 기계어의 다리 역할을 하는 프로그래밍 언어가 필요하다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7629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컴퓨터가 이해할 수 있는 언어는 우리가 일상생활에서 사용하는 언어와는 너무나도 다른 기계어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(machine language)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기계어는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이루어진 이진 코드이기 때문에 사람이 이해하기에는 매우 어렵다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 사람이 사용하는 언어는 컴퓨터 입장에서 보면 이해할 수 없는 문자 집합이다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 사람과 컴퓨터가 대화하기 위해서는 사람의 언어와 기계어의 다리 역할을 하는 프로그래밍 언어가 필요하다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7541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컴퓨터가 이해할 수 있는 언어는 우리가 일상생활에서 사용하는 언어와는 너무나도 다른 기계어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(machine language)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기계어는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이루어진 이진 코드이기 때문에 사람이 이해하기에는 매우 어렵다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 사람이 사용하는 언어는 컴퓨터 입장에서 보면 이해할 수 없는 문자 집합이다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 사람과 컴퓨터가 대화하기 위해서는 사람의 언어와 기계어의 다리 역할을 하는 프로그래밍 언어가 필요하다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8003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컴퓨터가 이해할 수 있는 언어는 우리가 일상생활에서 사용하는 언어와는 너무나도 다른 기계어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(machine language)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기계어는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이루어진 이진 코드이기 때문에 사람이 이해하기에는 매우 어렵다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 사람이 사용하는 언어는 컴퓨터 입장에서 보면 이해할 수 없는 문자 집합이다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 사람과 컴퓨터가 대화하기 위해서는 사람의 언어와 기계어의 다리 역할을 하는 프로그래밍 언어가 필요하다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DEAE-B336-4AA4-9A5B-F913139DBA24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3375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5B3CF185-F6F4-4C8C-94D2-282FE655FDC8}"/>
              </a:ext>
            </a:extLst>
          </p:cNvPr>
          <p:cNvSpPr/>
          <p:nvPr userDrawn="1"/>
        </p:nvSpPr>
        <p:spPr>
          <a:xfrm>
            <a:off x="366278" y="973466"/>
            <a:ext cx="11485752" cy="65936"/>
          </a:xfrm>
          <a:prstGeom prst="rect">
            <a:avLst/>
          </a:prstGeom>
          <a:gradFill>
            <a:gsLst>
              <a:gs pos="21000">
                <a:srgbClr val="4182B8"/>
              </a:gs>
              <a:gs pos="100000">
                <a:srgbClr val="FFC63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수동 입력 9">
            <a:extLst>
              <a:ext uri="{FF2B5EF4-FFF2-40B4-BE49-F238E27FC236}">
                <a16:creationId xmlns:a16="http://schemas.microsoft.com/office/drawing/2014/main" id="{012D3E23-C795-4FFD-ACE8-85D1D45ADA6C}"/>
              </a:ext>
            </a:extLst>
          </p:cNvPr>
          <p:cNvSpPr/>
          <p:nvPr userDrawn="1"/>
        </p:nvSpPr>
        <p:spPr>
          <a:xfrm rot="16200000" flipH="1">
            <a:off x="10471193" y="-341435"/>
            <a:ext cx="592905" cy="2168768"/>
          </a:xfrm>
          <a:prstGeom prst="flowChartManualInput">
            <a:avLst/>
          </a:prstGeom>
          <a:gradFill>
            <a:gsLst>
              <a:gs pos="21000">
                <a:srgbClr val="D6B752"/>
              </a:gs>
              <a:gs pos="100000">
                <a:srgbClr val="FFC63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873" y="516156"/>
            <a:ext cx="1796902" cy="4679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1149" y="163580"/>
            <a:ext cx="719509" cy="68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754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6E6E50-92AD-425E-B94A-BD2DC5C46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A1900A-6BB4-4387-A50B-4CB70367F6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A08444-C95A-4776-8092-E4A9FF6FF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5393B-E305-464D-9E67-9DECB7A95015}" type="datetimeFigureOut">
              <a:rPr lang="ko-KR" altLang="en-US" smtClean="0"/>
              <a:t>2022-09-01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DA51EC-7C5D-4D94-941D-DCE2EB7F1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B2A553-6863-409F-B492-99AADBD90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90CF4-EF69-4BA9-9D14-898601E8372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9405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5C029EA-D5F2-4C1D-AD63-890DFC65BA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51D734-EB78-4757-876C-8621A108AD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9DC9C7-7636-4E24-9C6E-10A427B0A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5393B-E305-464D-9E67-9DECB7A95015}" type="datetimeFigureOut">
              <a:rPr lang="ko-KR" altLang="en-US" smtClean="0"/>
              <a:t>2022-09-01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22575B-38B4-4E77-B612-87DD089F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CDF8AF-85C3-493C-9CCB-6F03F4172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90CF4-EF69-4BA9-9D14-898601E8372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30466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50FBB-A383-4DB3-A014-7A276382246B}" type="datetime1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343767" y="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D9E25-CDAE-456D-92AF-70AC892F823F}" type="slidenum">
              <a:rPr lang="ko-KR" altLang="en-US" smtClean="0"/>
              <a:pPr/>
              <a:t>‹#›</a:t>
            </a:fld>
            <a:r>
              <a:rPr lang="en-US" altLang="ko-KR"/>
              <a:t>/14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574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1C537EC-D28F-4E16-85F2-8D639F74EA32}"/>
              </a:ext>
            </a:extLst>
          </p:cNvPr>
          <p:cNvSpPr/>
          <p:nvPr userDrawn="1"/>
        </p:nvSpPr>
        <p:spPr>
          <a:xfrm>
            <a:off x="0" y="0"/>
            <a:ext cx="3387969" cy="6858000"/>
          </a:xfrm>
          <a:prstGeom prst="rect">
            <a:avLst/>
          </a:prstGeom>
          <a:gradFill>
            <a:gsLst>
              <a:gs pos="21000">
                <a:srgbClr val="4182B8"/>
              </a:gs>
              <a:gs pos="100000">
                <a:srgbClr val="FFC63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037A7D7-5357-4713-A6B6-9C8673F011BD}"/>
              </a:ext>
            </a:extLst>
          </p:cNvPr>
          <p:cNvCxnSpPr>
            <a:cxnSpLocks/>
          </p:cNvCxnSpPr>
          <p:nvPr userDrawn="1"/>
        </p:nvCxnSpPr>
        <p:spPr>
          <a:xfrm>
            <a:off x="433754" y="1336431"/>
            <a:ext cx="25673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D05CB55-84F2-4B37-904F-5658BD84E20F}"/>
              </a:ext>
            </a:extLst>
          </p:cNvPr>
          <p:cNvCxnSpPr>
            <a:cxnSpLocks/>
          </p:cNvCxnSpPr>
          <p:nvPr userDrawn="1"/>
        </p:nvCxnSpPr>
        <p:spPr>
          <a:xfrm>
            <a:off x="410307" y="2801816"/>
            <a:ext cx="256735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54" y="6096273"/>
            <a:ext cx="2427145" cy="632069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>
          <a:xfrm>
            <a:off x="878085" y="301551"/>
            <a:ext cx="16317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AIoT</a:t>
            </a:r>
          </a:p>
        </p:txBody>
      </p:sp>
    </p:spTree>
    <p:extLst>
      <p:ext uri="{BB962C8B-B14F-4D97-AF65-F5344CB8AC3E}">
        <p14:creationId xmlns:p14="http://schemas.microsoft.com/office/powerpoint/2010/main" val="2578744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8220AFF-BCD0-4021-88C9-0948D7BE56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1000">
                <a:srgbClr val="4182B8"/>
              </a:gs>
              <a:gs pos="100000">
                <a:srgbClr val="FFC63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4AD1C54-A706-41B4-9670-E6FA5946D5D2}"/>
              </a:ext>
            </a:extLst>
          </p:cNvPr>
          <p:cNvSpPr/>
          <p:nvPr userDrawn="1"/>
        </p:nvSpPr>
        <p:spPr>
          <a:xfrm>
            <a:off x="568545" y="2192216"/>
            <a:ext cx="3555627" cy="8909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196A41-A3E1-4CB1-904D-5B086C949C1E}"/>
              </a:ext>
            </a:extLst>
          </p:cNvPr>
          <p:cNvSpPr txBox="1"/>
          <p:nvPr userDrawn="1"/>
        </p:nvSpPr>
        <p:spPr>
          <a:xfrm>
            <a:off x="886089" y="2333582"/>
            <a:ext cx="2961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4182B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다음시간에는</a:t>
            </a:r>
            <a:r>
              <a:rPr lang="en-US" altLang="ko-KR" sz="3600" dirty="0">
                <a:solidFill>
                  <a:srgbClr val="4182B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36026AE-0726-43B4-9CF6-FF555E371CAA}"/>
              </a:ext>
            </a:extLst>
          </p:cNvPr>
          <p:cNvCxnSpPr/>
          <p:nvPr userDrawn="1"/>
        </p:nvCxnSpPr>
        <p:spPr>
          <a:xfrm>
            <a:off x="708642" y="5372100"/>
            <a:ext cx="108102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080" y="5482981"/>
            <a:ext cx="2427145" cy="6320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6089" y="1003676"/>
            <a:ext cx="1101663" cy="1048183"/>
          </a:xfrm>
          <a:prstGeom prst="rect">
            <a:avLst/>
          </a:prstGeom>
        </p:spPr>
      </p:pic>
      <p:sp>
        <p:nvSpPr>
          <p:cNvPr id="14" name="직사각형 13"/>
          <p:cNvSpPr/>
          <p:nvPr userDrawn="1"/>
        </p:nvSpPr>
        <p:spPr>
          <a:xfrm>
            <a:off x="2057944" y="1066102"/>
            <a:ext cx="16317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AIoT</a:t>
            </a:r>
          </a:p>
        </p:txBody>
      </p:sp>
    </p:spTree>
    <p:extLst>
      <p:ext uri="{BB962C8B-B14F-4D97-AF65-F5344CB8AC3E}">
        <p14:creationId xmlns:p14="http://schemas.microsoft.com/office/powerpoint/2010/main" val="4062394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01CE8B-833C-47C3-8083-08840FA0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61F9B9-FC36-4732-8310-C15DDA7B2A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C60954-2DC4-4DB5-91CD-EE3DC0A65F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81E0D9-9B78-498C-9C74-E958B27E4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5393B-E305-464D-9E67-9DECB7A95015}" type="datetimeFigureOut">
              <a:rPr lang="ko-KR" altLang="en-US" smtClean="0"/>
              <a:t>2022-09-01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AC0AC9-BB14-4843-86DE-9A96F5FB2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C40A77-CE12-421C-9B24-184773C89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90CF4-EF69-4BA9-9D14-898601E8372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2998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5D8E8D-D180-4FEA-8A37-FB9E2A611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995F29-AFF1-4A20-8914-766B9B98E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55A78A-6FEA-461D-9C77-1825131C8A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839CD0-F9ED-4700-90E1-4376FBD58C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2F976F2-A478-4971-8694-C78D88AFC7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099CDEF-E0B7-4D56-B1C3-B74609901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5393B-E305-464D-9E67-9DECB7A95015}" type="datetimeFigureOut">
              <a:rPr lang="ko-KR" altLang="en-US" smtClean="0"/>
              <a:t>2022-09-01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7AB627-CD24-4086-B60F-1DEF70A50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A80FB37-8E2D-40EF-8D31-5072CC93E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90CF4-EF69-4BA9-9D14-898601E8372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7997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0502BE-4D2A-488B-9295-40403DDB2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834D93-9BC3-487B-AFBD-B9EDF2B56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5393B-E305-464D-9E67-9DECB7A95015}" type="datetimeFigureOut">
              <a:rPr lang="ko-KR" altLang="en-US" smtClean="0"/>
              <a:t>2022-09-01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C47553-6955-406E-8169-E7F444D1D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82EE87-B5FA-458A-8F98-11C9058C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90CF4-EF69-4BA9-9D14-898601E8372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2937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6DDEB70-82E5-4CA7-9ADF-E212D1510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5393B-E305-464D-9E67-9DECB7A95015}" type="datetimeFigureOut">
              <a:rPr lang="ko-KR" altLang="en-US" smtClean="0"/>
              <a:t>2022-09-01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B36798C-8F65-4632-BF8E-4A2C9DB11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E84B1A-8DB7-4A71-9187-9D1E0D95F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90CF4-EF69-4BA9-9D14-898601E8372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3020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6EBFD-6DBC-42FB-A414-CB1D70FA5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2D9052-8946-4DBB-8F40-A9066CF32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9C65DD-5993-4522-B5D0-AA648ED95C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2FC209-9F3F-4A58-BFAD-F230F9757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5393B-E305-464D-9E67-9DECB7A95015}" type="datetimeFigureOut">
              <a:rPr lang="ko-KR" altLang="en-US" smtClean="0"/>
              <a:t>2022-09-01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D1D494-7385-4512-B4AF-25297D122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C58571-68A0-4E25-85E6-3CA68422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90CF4-EF69-4BA9-9D14-898601E8372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4698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CEC4A3-3BB6-414A-BE95-0D7718D5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F7F9AAF-6BF4-456D-95EB-2EBC45E27A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FE0349-1012-4EB0-84A8-A2EB57B1FA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C9CCBA-1E88-4164-9851-7FF95538B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5393B-E305-464D-9E67-9DECB7A95015}" type="datetimeFigureOut">
              <a:rPr lang="ko-KR" altLang="en-US" smtClean="0"/>
              <a:t>2022-09-01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BBDADF-B852-4B4F-8B41-1370D5F46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EC8E35-D995-409C-AB8F-B8FBCD177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90CF4-EF69-4BA9-9D14-898601E8372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1945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956746-2A69-4918-939A-495D6D872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A07A97-52B3-41B7-88DA-B97D90595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2672F2-39C7-400D-AD4C-5614492EE1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5393B-E305-464D-9E67-9DECB7A95015}" type="datetimeFigureOut">
              <a:rPr lang="ko-KR" altLang="en-US" smtClean="0"/>
              <a:t>2022-09-01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60F15B-9348-4C66-9D12-A22CFE9BAD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5FC19B-85F2-4216-BB17-634FB0DAA3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90CF4-EF69-4BA9-9D14-898601E8372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1876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7CDA0D7-0D89-4658-8B77-2B8EB1D21B67}"/>
              </a:ext>
            </a:extLst>
          </p:cNvPr>
          <p:cNvSpPr/>
          <p:nvPr/>
        </p:nvSpPr>
        <p:spPr>
          <a:xfrm>
            <a:off x="0" y="0"/>
            <a:ext cx="12192000" cy="152400"/>
          </a:xfrm>
          <a:prstGeom prst="rect">
            <a:avLst/>
          </a:prstGeom>
          <a:gradFill>
            <a:gsLst>
              <a:gs pos="21000">
                <a:srgbClr val="4182B8"/>
              </a:gs>
              <a:gs pos="100000">
                <a:srgbClr val="FFC63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603591-CD1B-48BB-993E-7E5FA4296B2F}"/>
              </a:ext>
            </a:extLst>
          </p:cNvPr>
          <p:cNvSpPr/>
          <p:nvPr/>
        </p:nvSpPr>
        <p:spPr>
          <a:xfrm>
            <a:off x="0" y="6705600"/>
            <a:ext cx="12192000" cy="152400"/>
          </a:xfrm>
          <a:prstGeom prst="rect">
            <a:avLst/>
          </a:prstGeom>
          <a:gradFill>
            <a:gsLst>
              <a:gs pos="74000">
                <a:srgbClr val="4182B8"/>
              </a:gs>
              <a:gs pos="0">
                <a:srgbClr val="FFC63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0" y="3879684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solidFill>
                  <a:srgbClr val="467DC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 Jetbot </a:t>
            </a:r>
            <a:r>
              <a:rPr lang="ko-KR" altLang="en-US" sz="2400">
                <a:solidFill>
                  <a:srgbClr val="467DC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조립하기 </a:t>
            </a:r>
            <a:r>
              <a:rPr lang="en-US" altLang="ko-KR" sz="2400" dirty="0">
                <a:solidFill>
                  <a:srgbClr val="467DC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155B89A-BCA1-458D-98A7-CCA8DE0B5ADA}"/>
              </a:ext>
            </a:extLst>
          </p:cNvPr>
          <p:cNvGrpSpPr/>
          <p:nvPr/>
        </p:nvGrpSpPr>
        <p:grpSpPr>
          <a:xfrm>
            <a:off x="3595450" y="4829909"/>
            <a:ext cx="5376238" cy="890954"/>
            <a:chOff x="3395181" y="4149971"/>
            <a:chExt cx="5376238" cy="890954"/>
          </a:xfrm>
        </p:grpSpPr>
        <p:sp>
          <p:nvSpPr>
            <p:cNvPr id="10" name="사각형: 둥근 모서리 8">
              <a:extLst>
                <a:ext uri="{FF2B5EF4-FFF2-40B4-BE49-F238E27FC236}">
                  <a16:creationId xmlns:a16="http://schemas.microsoft.com/office/drawing/2014/main" id="{4EB6E276-1138-4E0E-AD7C-1072CEEEDB1D}"/>
                </a:ext>
              </a:extLst>
            </p:cNvPr>
            <p:cNvSpPr/>
            <p:nvPr/>
          </p:nvSpPr>
          <p:spPr>
            <a:xfrm>
              <a:off x="3395181" y="4149971"/>
              <a:ext cx="5376238" cy="89095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0F2FD79A-6592-417C-B879-20F6B762D35D}"/>
                </a:ext>
              </a:extLst>
            </p:cNvPr>
            <p:cNvCxnSpPr/>
            <p:nvPr/>
          </p:nvCxnSpPr>
          <p:spPr>
            <a:xfrm>
              <a:off x="6247423" y="4443046"/>
              <a:ext cx="0" cy="33996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C14BA0-E6D0-4D7F-AB7E-99DB36071725}"/>
                </a:ext>
              </a:extLst>
            </p:cNvPr>
            <p:cNvSpPr txBox="1"/>
            <p:nvPr/>
          </p:nvSpPr>
          <p:spPr>
            <a:xfrm>
              <a:off x="6514539" y="4313073"/>
              <a:ext cx="15103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rgbClr val="467DC3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나 예 호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158" y="4958661"/>
            <a:ext cx="2552700" cy="61912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1571612"/>
            <a:ext cx="12192000" cy="1428760"/>
          </a:xfrm>
          <a:prstGeom prst="rect">
            <a:avLst/>
          </a:prstGeom>
          <a:gradFill>
            <a:gsLst>
              <a:gs pos="0">
                <a:srgbClr val="FFEFD1">
                  <a:alpha val="65000"/>
                </a:srgbClr>
              </a:gs>
              <a:gs pos="64999">
                <a:srgbClr val="F0EBD5">
                  <a:alpha val="67000"/>
                </a:srgbClr>
              </a:gs>
              <a:gs pos="100000">
                <a:srgbClr val="D1C39F">
                  <a:alpha val="6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1935296"/>
            <a:ext cx="12192000" cy="707886"/>
          </a:xfrm>
          <a:prstGeom prst="rect">
            <a:avLst/>
          </a:prstGeom>
          <a:noFill/>
          <a:effectLst>
            <a:softEdge rad="12700"/>
          </a:effectLst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ko-KR" altLang="en-US" sz="4000" b="1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사물지능</a:t>
            </a:r>
            <a:endParaRPr lang="en-US" altLang="ko-KR" sz="40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4150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1CA3A7C-DD51-4CCC-AFE9-786D39D5E1CF}"/>
              </a:ext>
            </a:extLst>
          </p:cNvPr>
          <p:cNvSpPr txBox="1"/>
          <p:nvPr/>
        </p:nvSpPr>
        <p:spPr>
          <a:xfrm>
            <a:off x="1101125" y="291543"/>
            <a:ext cx="13965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조립하기</a:t>
            </a:r>
            <a:endParaRPr lang="ko-KR" altLang="en-US" sz="26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4672" y="1203691"/>
            <a:ext cx="10372441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50000"/>
              </a:lnSpc>
            </a:pPr>
            <a:r>
              <a:rPr lang="en-US" altLang="ko-KR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(6) </a:t>
            </a:r>
            <a:r>
              <a:rPr lang="ko-KR" altLang="en-US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리프팅 케이스를 결합</a:t>
            </a:r>
            <a:endParaRPr lang="en-US" altLang="ko-KR" sz="2300" b="1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177800" indent="-177800">
              <a:lnSpc>
                <a:spcPct val="150000"/>
              </a:lnSpc>
            </a:pPr>
            <a:r>
              <a:rPr lang="en-US" altLang="ko-KR" sz="16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itchFamily="2" charset="2"/>
              </a:rPr>
              <a:t>   - </a:t>
            </a:r>
            <a:r>
              <a:rPr lang="ko-KR" altLang="en-US" sz="16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itchFamily="2" charset="2"/>
              </a:rPr>
              <a:t>빨간색 리미트 위치가 케이스 위쪽에 달락말락 정도로 배치</a:t>
            </a:r>
            <a:endParaRPr lang="en-US" altLang="ko-KR" sz="1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Wingdings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122" y="2899493"/>
            <a:ext cx="6701547" cy="315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614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1CA3A7C-DD51-4CCC-AFE9-786D39D5E1CF}"/>
              </a:ext>
            </a:extLst>
          </p:cNvPr>
          <p:cNvSpPr txBox="1"/>
          <p:nvPr/>
        </p:nvSpPr>
        <p:spPr>
          <a:xfrm>
            <a:off x="1101125" y="291543"/>
            <a:ext cx="13965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조립하기</a:t>
            </a:r>
            <a:endParaRPr lang="ko-KR" altLang="en-US" sz="26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4672" y="1203691"/>
            <a:ext cx="10372441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50000"/>
              </a:lnSpc>
            </a:pPr>
            <a:r>
              <a:rPr lang="en-US" altLang="ko-KR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(7) </a:t>
            </a:r>
            <a:r>
              <a:rPr lang="ko-KR" altLang="en-US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옵티컬 축을 연결 후 육각 렌치를 이용해 고정링으로 결합</a:t>
            </a:r>
            <a:endParaRPr lang="en-US" altLang="ko-KR" sz="2300" b="1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177800" indent="-177800">
              <a:lnSpc>
                <a:spcPct val="150000"/>
              </a:lnSpc>
            </a:pPr>
            <a:r>
              <a:rPr lang="en-US" altLang="ko-KR" sz="16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itchFamily="2" charset="2"/>
              </a:rPr>
              <a:t>    - </a:t>
            </a:r>
            <a:r>
              <a:rPr lang="ko-KR" altLang="en-US" sz="16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itchFamily="2" charset="2"/>
              </a:rPr>
              <a:t>케이스를 흔들어도 흔들이지 않게 확실하게 고정</a:t>
            </a:r>
            <a:endParaRPr lang="en-US" altLang="ko-KR" sz="1600" b="1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Wingdings" pitchFamily="2" charset="2"/>
            </a:endParaRPr>
          </a:p>
          <a:p>
            <a:pPr marL="177800" indent="-177800">
              <a:lnSpc>
                <a:spcPct val="150000"/>
              </a:lnSpc>
            </a:pPr>
            <a:endParaRPr lang="en-US" altLang="ko-KR" sz="23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Wingdings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768" y="2526141"/>
            <a:ext cx="6059927" cy="365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535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1CA3A7C-DD51-4CCC-AFE9-786D39D5E1CF}"/>
              </a:ext>
            </a:extLst>
          </p:cNvPr>
          <p:cNvSpPr txBox="1"/>
          <p:nvPr/>
        </p:nvSpPr>
        <p:spPr>
          <a:xfrm>
            <a:off x="1101125" y="291543"/>
            <a:ext cx="13965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조립하기</a:t>
            </a:r>
            <a:endParaRPr lang="ko-KR" altLang="en-US" sz="26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4672" y="1203691"/>
            <a:ext cx="10372441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50000"/>
              </a:lnSpc>
            </a:pPr>
            <a:r>
              <a:rPr lang="en-US" altLang="ko-KR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(8) </a:t>
            </a:r>
            <a:r>
              <a:rPr lang="ko-KR" altLang="en-US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서보모터 </a:t>
            </a:r>
            <a:r>
              <a:rPr lang="en-US" altLang="ko-KR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 (</a:t>
            </a:r>
            <a:r>
              <a:rPr lang="ko-KR" altLang="en-US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카메라 좌우 회전용</a:t>
            </a:r>
            <a:r>
              <a:rPr lang="en-US" altLang="ko-KR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r>
              <a:rPr lang="ko-KR" altLang="en-US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결합</a:t>
            </a:r>
            <a:endParaRPr lang="en-US" altLang="ko-KR" sz="2300" b="1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177800" indent="-177800">
              <a:lnSpc>
                <a:spcPct val="150000"/>
              </a:lnSpc>
            </a:pPr>
            <a:r>
              <a:rPr lang="en-US" altLang="ko-KR" sz="16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- </a:t>
            </a:r>
            <a:r>
              <a:rPr lang="ko-KR" altLang="en-US" sz="16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서보모터가 중앙 위치로 초기화되어 있으므로 임의로 돌지지 않도록 한다</a:t>
            </a:r>
            <a:endParaRPr lang="en-US" altLang="ko-KR" sz="1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Wingdings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881" y="2731996"/>
            <a:ext cx="5338357" cy="299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504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1CA3A7C-DD51-4CCC-AFE9-786D39D5E1CF}"/>
              </a:ext>
            </a:extLst>
          </p:cNvPr>
          <p:cNvSpPr txBox="1"/>
          <p:nvPr/>
        </p:nvSpPr>
        <p:spPr>
          <a:xfrm>
            <a:off x="1101125" y="291543"/>
            <a:ext cx="13965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조립하기</a:t>
            </a:r>
            <a:endParaRPr lang="ko-KR" altLang="en-US" sz="26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4672" y="1203691"/>
            <a:ext cx="10372441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50000"/>
              </a:lnSpc>
            </a:pPr>
            <a:r>
              <a:rPr lang="en-US" altLang="ko-KR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(9) </a:t>
            </a:r>
            <a:r>
              <a:rPr lang="ko-KR" altLang="en-US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서보모터 </a:t>
            </a:r>
            <a:r>
              <a:rPr lang="en-US" altLang="ko-KR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</a:t>
            </a:r>
            <a:r>
              <a:rPr lang="ko-KR" altLang="en-US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축에 흰색 휠을 설치</a:t>
            </a:r>
            <a:endParaRPr lang="en-US" altLang="ko-KR" sz="23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Wingdings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566" y="2709923"/>
            <a:ext cx="7168880" cy="278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919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1CA3A7C-DD51-4CCC-AFE9-786D39D5E1CF}"/>
              </a:ext>
            </a:extLst>
          </p:cNvPr>
          <p:cNvSpPr txBox="1"/>
          <p:nvPr/>
        </p:nvSpPr>
        <p:spPr>
          <a:xfrm>
            <a:off x="1101125" y="291543"/>
            <a:ext cx="13965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조립하기</a:t>
            </a:r>
            <a:endParaRPr lang="ko-KR" altLang="en-US" sz="26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4672" y="1203691"/>
            <a:ext cx="10372441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50000"/>
              </a:lnSpc>
            </a:pPr>
            <a:r>
              <a:rPr lang="en-US" altLang="ko-KR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(10) </a:t>
            </a:r>
            <a:r>
              <a:rPr lang="ko-KR" altLang="en-US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카메라 팬 틸트 프레임을 설치</a:t>
            </a:r>
            <a:endParaRPr lang="en-US" altLang="ko-KR" sz="23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Wingdings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297" y="2724346"/>
            <a:ext cx="7092680" cy="295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76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1CA3A7C-DD51-4CCC-AFE9-786D39D5E1CF}"/>
              </a:ext>
            </a:extLst>
          </p:cNvPr>
          <p:cNvSpPr txBox="1"/>
          <p:nvPr/>
        </p:nvSpPr>
        <p:spPr>
          <a:xfrm>
            <a:off x="1101125" y="291543"/>
            <a:ext cx="13965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조립하기</a:t>
            </a:r>
            <a:endParaRPr lang="ko-KR" altLang="en-US" sz="26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4672" y="1203691"/>
            <a:ext cx="10372441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50000"/>
              </a:lnSpc>
            </a:pPr>
            <a:r>
              <a:rPr lang="en-US" altLang="ko-KR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(11) </a:t>
            </a:r>
            <a:r>
              <a:rPr lang="ko-KR" altLang="en-US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서보모터 </a:t>
            </a:r>
            <a:r>
              <a:rPr lang="en-US" altLang="ko-KR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 (</a:t>
            </a:r>
            <a:r>
              <a:rPr lang="ko-KR" altLang="en-US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카메라 상하 회전용</a:t>
            </a:r>
            <a:r>
              <a:rPr lang="en-US" altLang="ko-KR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r>
              <a:rPr lang="ko-KR" altLang="en-US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설치</a:t>
            </a:r>
            <a:endParaRPr lang="en-US" altLang="ko-KR" sz="2300" b="1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177800" indent="-177800">
              <a:lnSpc>
                <a:spcPct val="150000"/>
              </a:lnSpc>
            </a:pPr>
            <a:r>
              <a:rPr lang="en-US" altLang="ko-KR" sz="16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- </a:t>
            </a:r>
            <a:r>
              <a:rPr lang="ko-KR" altLang="en-US" sz="16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서보모터가 중앙 위치로 초기화되어 있으므로 임의로 돌지지 않도록 한다</a:t>
            </a:r>
            <a:endParaRPr lang="en-US" altLang="ko-KR" sz="23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Wingdings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493" y="2798323"/>
            <a:ext cx="6387830" cy="307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33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1CA3A7C-DD51-4CCC-AFE9-786D39D5E1CF}"/>
              </a:ext>
            </a:extLst>
          </p:cNvPr>
          <p:cNvSpPr txBox="1"/>
          <p:nvPr/>
        </p:nvSpPr>
        <p:spPr>
          <a:xfrm>
            <a:off x="1101125" y="291543"/>
            <a:ext cx="13965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조립하기</a:t>
            </a:r>
            <a:endParaRPr lang="ko-KR" altLang="en-US" sz="26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4672" y="1203691"/>
            <a:ext cx="10372441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50000"/>
              </a:lnSpc>
            </a:pPr>
            <a:r>
              <a:rPr lang="en-US" altLang="ko-KR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(12) </a:t>
            </a:r>
            <a:r>
              <a:rPr lang="ko-KR" altLang="en-US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서보모터 </a:t>
            </a:r>
            <a:r>
              <a:rPr lang="en-US" altLang="ko-KR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</a:t>
            </a:r>
            <a:r>
              <a:rPr lang="ko-KR" altLang="en-US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축에 흰색 휠을 설치</a:t>
            </a:r>
            <a:endParaRPr lang="en-US" altLang="ko-KR" sz="2300" b="1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177800" indent="-177800">
              <a:lnSpc>
                <a:spcPct val="150000"/>
              </a:lnSpc>
            </a:pPr>
            <a:r>
              <a:rPr lang="en-US" altLang="ko-KR" sz="16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itchFamily="2" charset="2"/>
              </a:rPr>
              <a:t>    - </a:t>
            </a:r>
            <a:r>
              <a:rPr lang="ko-KR" altLang="en-US" sz="16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itchFamily="2" charset="2"/>
              </a:rPr>
              <a:t>휠 방향은 대각으로 결합</a:t>
            </a:r>
            <a:endParaRPr lang="en-US" altLang="ko-KR" sz="1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Wingdings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638" y="2802221"/>
            <a:ext cx="7490298" cy="302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41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1CA3A7C-DD51-4CCC-AFE9-786D39D5E1CF}"/>
              </a:ext>
            </a:extLst>
          </p:cNvPr>
          <p:cNvSpPr txBox="1"/>
          <p:nvPr/>
        </p:nvSpPr>
        <p:spPr>
          <a:xfrm>
            <a:off x="1101125" y="291543"/>
            <a:ext cx="13965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조립하기</a:t>
            </a:r>
            <a:endParaRPr lang="ko-KR" altLang="en-US" sz="26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4672" y="1203691"/>
            <a:ext cx="10372441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50000"/>
              </a:lnSpc>
            </a:pPr>
            <a:r>
              <a:rPr lang="en-US" altLang="ko-KR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(13) </a:t>
            </a:r>
            <a:r>
              <a:rPr lang="ko-KR" altLang="en-US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카메라 홀더 설치</a:t>
            </a:r>
            <a:endParaRPr lang="en-US" altLang="ko-KR" sz="2300" b="1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177800" indent="-177800">
              <a:lnSpc>
                <a:spcPct val="150000"/>
              </a:lnSpc>
            </a:pPr>
            <a:r>
              <a:rPr lang="en-US" altLang="ko-KR" sz="16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itchFamily="2" charset="2"/>
              </a:rPr>
              <a:t>     - </a:t>
            </a:r>
            <a:r>
              <a:rPr lang="ko-KR" altLang="en-US" sz="16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itchFamily="2" charset="2"/>
              </a:rPr>
              <a:t>흰색 휠이 홀더쪽으로 향하도록</a:t>
            </a:r>
            <a:endParaRPr lang="en-US" altLang="ko-KR" sz="1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Wingdings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762" y="2805182"/>
            <a:ext cx="6439609" cy="256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15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1CA3A7C-DD51-4CCC-AFE9-786D39D5E1CF}"/>
              </a:ext>
            </a:extLst>
          </p:cNvPr>
          <p:cNvSpPr txBox="1"/>
          <p:nvPr/>
        </p:nvSpPr>
        <p:spPr>
          <a:xfrm>
            <a:off x="1101125" y="291543"/>
            <a:ext cx="13965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조립하기</a:t>
            </a:r>
            <a:endParaRPr lang="ko-KR" altLang="en-US" sz="26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4672" y="1203691"/>
            <a:ext cx="103724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50000"/>
              </a:lnSpc>
            </a:pPr>
            <a:r>
              <a:rPr lang="en-US" altLang="ko-KR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(14) </a:t>
            </a:r>
            <a:r>
              <a:rPr lang="ko-KR" altLang="en-US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서보모터 </a:t>
            </a:r>
            <a:r>
              <a:rPr lang="en-US" altLang="ko-KR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</a:t>
            </a:r>
            <a:r>
              <a:rPr lang="ko-KR" altLang="en-US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</a:t>
            </a:r>
            <a:r>
              <a:rPr lang="ko-KR" altLang="en-US" sz="24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반대편에 베어링을 끼우고 볼트 너트로 결합</a:t>
            </a:r>
            <a:endParaRPr lang="en-US" altLang="ko-KR" sz="2400" b="1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177800" indent="-177800">
              <a:lnSpc>
                <a:spcPct val="150000"/>
              </a:lnSpc>
            </a:pPr>
            <a:r>
              <a:rPr lang="en-US" altLang="ko-KR" sz="16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- </a:t>
            </a:r>
            <a:r>
              <a:rPr lang="ko-KR" altLang="en-US" sz="16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마운트가 잘 돌아가도록 꽉 조이지 않음</a:t>
            </a:r>
            <a:r>
              <a:rPr lang="en-US" altLang="ko-KR" sz="16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en-US" altLang="ko-KR" sz="1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Wingdings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566" y="2627008"/>
            <a:ext cx="7434770" cy="320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444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1CA3A7C-DD51-4CCC-AFE9-786D39D5E1CF}"/>
              </a:ext>
            </a:extLst>
          </p:cNvPr>
          <p:cNvSpPr txBox="1"/>
          <p:nvPr/>
        </p:nvSpPr>
        <p:spPr>
          <a:xfrm>
            <a:off x="1101125" y="291543"/>
            <a:ext cx="13965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조립하기</a:t>
            </a:r>
            <a:endParaRPr lang="ko-KR" altLang="en-US" sz="26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4672" y="1203691"/>
            <a:ext cx="10372441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50000"/>
              </a:lnSpc>
            </a:pPr>
            <a:r>
              <a:rPr lang="en-US" altLang="ko-KR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(15) </a:t>
            </a:r>
            <a:r>
              <a:rPr lang="ko-KR" altLang="en-US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동봉된 카메라를 나사를 사용하여 고정</a:t>
            </a:r>
            <a:endParaRPr lang="en-US" altLang="ko-KR" sz="2300" b="1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177800" indent="-177800">
              <a:lnSpc>
                <a:spcPct val="150000"/>
              </a:lnSpc>
            </a:pPr>
            <a:r>
              <a:rPr lang="en-US" altLang="ko-KR" sz="16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itchFamily="2" charset="2"/>
              </a:rPr>
              <a:t>     - </a:t>
            </a:r>
            <a:r>
              <a:rPr lang="ko-KR" altLang="en-US" sz="16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itchFamily="2" charset="2"/>
              </a:rPr>
              <a:t>카메라와 홀더 사이의 고정 나사에 고무링을 </a:t>
            </a:r>
            <a:r>
              <a:rPr lang="en-US" altLang="ko-KR" sz="16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itchFamily="2" charset="2"/>
              </a:rPr>
              <a:t>2</a:t>
            </a:r>
            <a:r>
              <a:rPr lang="ko-KR" altLang="en-US" sz="16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itchFamily="2" charset="2"/>
              </a:rPr>
              <a:t>개씩 끼워서 고정 나사를 조임</a:t>
            </a:r>
            <a:endParaRPr lang="en-US" altLang="ko-KR" sz="1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Wingdings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387" y="2533602"/>
            <a:ext cx="6103599" cy="347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341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97572-AD19-45E8-8139-B8DFD33E48AE}"/>
              </a:ext>
            </a:extLst>
          </p:cNvPr>
          <p:cNvSpPr txBox="1"/>
          <p:nvPr/>
        </p:nvSpPr>
        <p:spPr>
          <a:xfrm>
            <a:off x="0" y="1745958"/>
            <a:ext cx="3380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학습목표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8F6F70-7248-41E0-B638-3069C3370997}"/>
              </a:ext>
            </a:extLst>
          </p:cNvPr>
          <p:cNvSpPr txBox="1"/>
          <p:nvPr/>
        </p:nvSpPr>
        <p:spPr>
          <a:xfrm>
            <a:off x="4249716" y="1305341"/>
            <a:ext cx="72491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7188" indent="-357188">
              <a:buFont typeface="Arial" panose="020B0604020202020204" pitchFamily="34" charset="0"/>
              <a:buChar char="•"/>
            </a:pPr>
            <a:r>
              <a:rPr lang="en-US" altLang="ko-KR" sz="300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Jetbot </a:t>
            </a:r>
            <a:r>
              <a:rPr lang="ko-KR" altLang="en-US" sz="300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관련 부품에 대해 학습한다</a:t>
            </a:r>
            <a:endParaRPr lang="en-US" altLang="ko-KR" sz="300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57188" indent="-357188">
              <a:buFont typeface="Arial" panose="020B0604020202020204" pitchFamily="34" charset="0"/>
              <a:buChar char="•"/>
            </a:pPr>
            <a:endParaRPr lang="en-US" altLang="ko-KR" sz="300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57188" indent="-357188">
              <a:buFont typeface="Arial" panose="020B0604020202020204" pitchFamily="34" charset="0"/>
              <a:buChar char="•"/>
            </a:pPr>
            <a:r>
              <a:rPr lang="en-US" altLang="ko-KR" sz="300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Jetbot</a:t>
            </a:r>
            <a:r>
              <a:rPr lang="ko-KR" altLang="en-US" sz="300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조립한다</a:t>
            </a:r>
            <a:endParaRPr lang="ko-KR" altLang="en-US" sz="30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4738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1CA3A7C-DD51-4CCC-AFE9-786D39D5E1CF}"/>
              </a:ext>
            </a:extLst>
          </p:cNvPr>
          <p:cNvSpPr txBox="1"/>
          <p:nvPr/>
        </p:nvSpPr>
        <p:spPr>
          <a:xfrm>
            <a:off x="1101125" y="291543"/>
            <a:ext cx="13965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조립하기</a:t>
            </a:r>
            <a:endParaRPr lang="ko-KR" altLang="en-US" sz="26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55489" y="1203691"/>
            <a:ext cx="10372441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50000"/>
              </a:lnSpc>
            </a:pPr>
            <a:r>
              <a:rPr lang="en-US" altLang="ko-KR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(16) </a:t>
            </a:r>
            <a:r>
              <a:rPr lang="ko-KR" altLang="en-US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본체에 리프팅 칼럼을 조립</a:t>
            </a:r>
            <a:endParaRPr lang="en-US" altLang="ko-KR" sz="23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Wingdings" pitchFamily="2" charset="2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284" y="2741739"/>
            <a:ext cx="7410459" cy="320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45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1CA3A7C-DD51-4CCC-AFE9-786D39D5E1CF}"/>
              </a:ext>
            </a:extLst>
          </p:cNvPr>
          <p:cNvSpPr txBox="1"/>
          <p:nvPr/>
        </p:nvSpPr>
        <p:spPr>
          <a:xfrm>
            <a:off x="1101125" y="291543"/>
            <a:ext cx="13965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조립하기</a:t>
            </a:r>
            <a:endParaRPr lang="ko-KR" altLang="en-US" sz="26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4672" y="1203691"/>
            <a:ext cx="10372441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50000"/>
              </a:lnSpc>
            </a:pPr>
            <a:r>
              <a:rPr lang="en-US" altLang="ko-KR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(17) </a:t>
            </a:r>
            <a:r>
              <a:rPr lang="ko-KR" altLang="en-US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구리 지지대 </a:t>
            </a:r>
            <a:r>
              <a:rPr lang="en-US" altLang="ko-KR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</a:t>
            </a:r>
            <a:r>
              <a:rPr lang="ko-KR" altLang="en-US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개를 끼움</a:t>
            </a:r>
            <a:endParaRPr lang="en-US" altLang="ko-KR" sz="23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Wingdings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481" y="2492409"/>
            <a:ext cx="6721518" cy="358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545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1CA3A7C-DD51-4CCC-AFE9-786D39D5E1CF}"/>
              </a:ext>
            </a:extLst>
          </p:cNvPr>
          <p:cNvSpPr txBox="1"/>
          <p:nvPr/>
        </p:nvSpPr>
        <p:spPr>
          <a:xfrm>
            <a:off x="1101125" y="291543"/>
            <a:ext cx="13965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조립하기</a:t>
            </a:r>
            <a:endParaRPr lang="ko-KR" altLang="en-US" sz="26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4672" y="1203691"/>
            <a:ext cx="10372441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50000"/>
              </a:lnSpc>
            </a:pPr>
            <a:r>
              <a:rPr lang="en-US" altLang="ko-KR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(18) L </a:t>
            </a:r>
            <a:r>
              <a:rPr lang="ko-KR" altLang="en-US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타입 모터 </a:t>
            </a:r>
            <a:r>
              <a:rPr lang="en-US" altLang="ko-KR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바퀴 회전용</a:t>
            </a:r>
            <a:r>
              <a:rPr lang="en-US" altLang="ko-KR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 2</a:t>
            </a:r>
            <a:r>
              <a:rPr lang="ko-KR" altLang="en-US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개를 설치</a:t>
            </a:r>
            <a:endParaRPr lang="en-US" altLang="ko-KR" sz="23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Wingdings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557" y="2656610"/>
            <a:ext cx="7670868" cy="338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730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1CA3A7C-DD51-4CCC-AFE9-786D39D5E1CF}"/>
              </a:ext>
            </a:extLst>
          </p:cNvPr>
          <p:cNvSpPr txBox="1"/>
          <p:nvPr/>
        </p:nvSpPr>
        <p:spPr>
          <a:xfrm>
            <a:off x="1101125" y="291543"/>
            <a:ext cx="13965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조립하기</a:t>
            </a:r>
            <a:endParaRPr lang="ko-KR" altLang="en-US" sz="26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4672" y="1203691"/>
            <a:ext cx="10372441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50000"/>
              </a:lnSpc>
            </a:pPr>
            <a:r>
              <a:rPr lang="en-US" altLang="ko-KR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(19) </a:t>
            </a:r>
            <a:r>
              <a:rPr lang="ko-KR" altLang="en-US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설치한 </a:t>
            </a:r>
            <a:r>
              <a:rPr lang="en-US" altLang="ko-KR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 </a:t>
            </a:r>
            <a:r>
              <a:rPr lang="ko-KR" altLang="en-US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타입 모터의 축에 구리 커플링을 끼움</a:t>
            </a:r>
            <a:endParaRPr lang="en-US" altLang="ko-KR" sz="23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Wingdings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761" y="2391556"/>
            <a:ext cx="6548437" cy="377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799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1CA3A7C-DD51-4CCC-AFE9-786D39D5E1CF}"/>
              </a:ext>
            </a:extLst>
          </p:cNvPr>
          <p:cNvSpPr txBox="1"/>
          <p:nvPr/>
        </p:nvSpPr>
        <p:spPr>
          <a:xfrm>
            <a:off x="1101125" y="291543"/>
            <a:ext cx="13965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조립하기</a:t>
            </a:r>
            <a:endParaRPr lang="ko-KR" altLang="en-US" sz="26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4672" y="1203691"/>
            <a:ext cx="10372441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50000"/>
              </a:lnSpc>
            </a:pPr>
            <a:r>
              <a:rPr lang="en-US" altLang="ko-KR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(20) RGB LED </a:t>
            </a:r>
            <a:r>
              <a:rPr lang="ko-KR" altLang="en-US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스트립 바를 설치</a:t>
            </a:r>
            <a:endParaRPr lang="en-US" altLang="ko-KR" sz="2300" b="1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177800" indent="-177800">
              <a:lnSpc>
                <a:spcPct val="150000"/>
              </a:lnSpc>
            </a:pPr>
            <a:r>
              <a:rPr lang="en-US" altLang="ko-KR" sz="16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itchFamily="2" charset="2"/>
              </a:rPr>
              <a:t>    - LED </a:t>
            </a:r>
            <a:r>
              <a:rPr lang="ko-KR" altLang="en-US" sz="16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itchFamily="2" charset="2"/>
              </a:rPr>
              <a:t>스트립과 본체 사이에 플라스틱 링</a:t>
            </a:r>
            <a:r>
              <a:rPr lang="en-US" altLang="ko-KR" sz="16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itchFamily="2" charset="2"/>
              </a:rPr>
              <a:t>(isolation column)</a:t>
            </a:r>
            <a:r>
              <a:rPr lang="ko-KR" altLang="en-US" sz="16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itchFamily="2" charset="2"/>
              </a:rPr>
              <a:t>을 끼우고 플라스틱 리벳을 꾹 눌러서 고정</a:t>
            </a:r>
            <a:endParaRPr lang="en-US" altLang="ko-KR" sz="1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Wingdings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285" y="2687332"/>
            <a:ext cx="6955175" cy="344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527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1CA3A7C-DD51-4CCC-AFE9-786D39D5E1CF}"/>
              </a:ext>
            </a:extLst>
          </p:cNvPr>
          <p:cNvSpPr txBox="1"/>
          <p:nvPr/>
        </p:nvSpPr>
        <p:spPr>
          <a:xfrm>
            <a:off x="1101125" y="291543"/>
            <a:ext cx="13965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조립하기</a:t>
            </a:r>
            <a:endParaRPr lang="ko-KR" altLang="en-US" sz="26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4672" y="1203691"/>
            <a:ext cx="10372441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50000"/>
              </a:lnSpc>
            </a:pPr>
            <a:r>
              <a:rPr lang="en-US" altLang="ko-KR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(21) </a:t>
            </a:r>
            <a:r>
              <a:rPr lang="ko-KR" altLang="en-US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바퀴를 구리지지대를 이용하여 결합</a:t>
            </a:r>
            <a:endParaRPr lang="en-US" altLang="ko-KR" sz="23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Wingdings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290" y="2546051"/>
            <a:ext cx="8570389" cy="316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2697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1CA3A7C-DD51-4CCC-AFE9-786D39D5E1CF}"/>
              </a:ext>
            </a:extLst>
          </p:cNvPr>
          <p:cNvSpPr txBox="1"/>
          <p:nvPr/>
        </p:nvSpPr>
        <p:spPr>
          <a:xfrm>
            <a:off x="1101125" y="291543"/>
            <a:ext cx="13965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조립하기</a:t>
            </a:r>
            <a:endParaRPr lang="ko-KR" altLang="en-US" sz="26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4672" y="1203691"/>
            <a:ext cx="10372441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50000"/>
              </a:lnSpc>
            </a:pPr>
            <a:r>
              <a:rPr lang="en-US" altLang="ko-KR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(22) </a:t>
            </a:r>
            <a:r>
              <a:rPr lang="ko-KR" altLang="en-US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바퀴에 나사를 결합하여 바퀴를 완성</a:t>
            </a:r>
            <a:endParaRPr lang="en-US" altLang="ko-KR" sz="23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Wingdings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021" y="2569020"/>
            <a:ext cx="7514820" cy="326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972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1CA3A7C-DD51-4CCC-AFE9-786D39D5E1CF}"/>
              </a:ext>
            </a:extLst>
          </p:cNvPr>
          <p:cNvSpPr txBox="1"/>
          <p:nvPr/>
        </p:nvSpPr>
        <p:spPr>
          <a:xfrm>
            <a:off x="1101125" y="291543"/>
            <a:ext cx="13965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조립하기</a:t>
            </a:r>
            <a:endParaRPr lang="ko-KR" altLang="en-US" sz="26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4672" y="1203691"/>
            <a:ext cx="10372441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50000"/>
              </a:lnSpc>
            </a:pPr>
            <a:r>
              <a:rPr lang="en-US" altLang="ko-KR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(23) </a:t>
            </a:r>
            <a:r>
              <a:rPr lang="ko-KR" altLang="en-US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뒷바퀴를 </a:t>
            </a:r>
            <a:r>
              <a:rPr lang="en-US" altLang="ko-KR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(22), (23)</a:t>
            </a:r>
            <a:r>
              <a:rPr lang="ko-KR" altLang="en-US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번과 동일하게 조립</a:t>
            </a:r>
            <a:endParaRPr lang="en-US" altLang="ko-KR" sz="23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Wingdings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744" y="2556143"/>
            <a:ext cx="7930981" cy="324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121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1CA3A7C-DD51-4CCC-AFE9-786D39D5E1CF}"/>
              </a:ext>
            </a:extLst>
          </p:cNvPr>
          <p:cNvSpPr txBox="1"/>
          <p:nvPr/>
        </p:nvSpPr>
        <p:spPr>
          <a:xfrm>
            <a:off x="1101125" y="291543"/>
            <a:ext cx="13965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조립하기</a:t>
            </a:r>
            <a:endParaRPr lang="ko-KR" altLang="en-US" sz="26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4672" y="1203691"/>
            <a:ext cx="10372441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50000"/>
              </a:lnSpc>
            </a:pPr>
            <a:r>
              <a:rPr lang="en-US" altLang="ko-KR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(24) </a:t>
            </a:r>
            <a:r>
              <a:rPr lang="ko-KR" altLang="en-US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뒷바퀴에 베어링을 조립</a:t>
            </a:r>
            <a:endParaRPr lang="en-US" altLang="ko-KR" sz="23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Wingdings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199" y="2639825"/>
            <a:ext cx="7476112" cy="299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577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1CA3A7C-DD51-4CCC-AFE9-786D39D5E1CF}"/>
              </a:ext>
            </a:extLst>
          </p:cNvPr>
          <p:cNvSpPr txBox="1"/>
          <p:nvPr/>
        </p:nvSpPr>
        <p:spPr>
          <a:xfrm>
            <a:off x="1101125" y="291543"/>
            <a:ext cx="13965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조립하기</a:t>
            </a:r>
            <a:endParaRPr lang="ko-KR" altLang="en-US" sz="26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4672" y="1203691"/>
            <a:ext cx="10372441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50000"/>
              </a:lnSpc>
            </a:pPr>
            <a:r>
              <a:rPr lang="en-US" altLang="ko-KR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(25) </a:t>
            </a:r>
            <a:r>
              <a:rPr lang="ko-KR" altLang="en-US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조립한 뒷바퀴의 축에 지지대를 끼움</a:t>
            </a:r>
            <a:endParaRPr lang="en-US" altLang="ko-KR" sz="23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Wingdings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395" y="2521036"/>
            <a:ext cx="6259952" cy="258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747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개체 4"/>
          <p:cNvGraphicFramePr>
            <a:graphicFrameLocks noChangeAspect="1"/>
          </p:cNvGraphicFramePr>
          <p:nvPr/>
        </p:nvGraphicFramePr>
        <p:xfrm>
          <a:off x="7438960" y="321371"/>
          <a:ext cx="4443413" cy="598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4444200" imgH="5980680" progId="Photoshop.Image.13">
                  <p:embed/>
                </p:oleObj>
              </mc:Choice>
              <mc:Fallback>
                <p:oleObj name="Image" r:id="rId2" imgW="4444200" imgH="5980680" progId="Photoshop.Image.13">
                  <p:embed/>
                  <p:pic>
                    <p:nvPicPr>
                      <p:cNvPr id="5" name="개체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38960" y="321371"/>
                        <a:ext cx="4443413" cy="5980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직사각형 7"/>
          <p:cNvSpPr/>
          <p:nvPr/>
        </p:nvSpPr>
        <p:spPr>
          <a:xfrm>
            <a:off x="404775" y="3702009"/>
            <a:ext cx="6802425" cy="835383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480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Jetbot </a:t>
            </a:r>
            <a:r>
              <a:rPr lang="ko-KR" altLang="en-US" sz="480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조립하기</a:t>
            </a:r>
            <a:endParaRPr lang="en-US" altLang="ko-KR" sz="3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22" y="393824"/>
            <a:ext cx="2552700" cy="6191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8719" y="2350110"/>
            <a:ext cx="1174536" cy="111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1814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1CA3A7C-DD51-4CCC-AFE9-786D39D5E1CF}"/>
              </a:ext>
            </a:extLst>
          </p:cNvPr>
          <p:cNvSpPr txBox="1"/>
          <p:nvPr/>
        </p:nvSpPr>
        <p:spPr>
          <a:xfrm>
            <a:off x="1101125" y="291543"/>
            <a:ext cx="13965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조립하기</a:t>
            </a:r>
            <a:endParaRPr lang="ko-KR" altLang="en-US" sz="26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4672" y="1203691"/>
            <a:ext cx="103724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50000"/>
              </a:lnSpc>
            </a:pPr>
            <a:r>
              <a:rPr lang="en-US" altLang="ko-KR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(26) </a:t>
            </a:r>
            <a:r>
              <a:rPr lang="ko-KR" altLang="en-US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뒷바퀴를 본체에 부착</a:t>
            </a:r>
            <a:endParaRPr lang="en-US" altLang="ko-KR" sz="2300" b="1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177800" indent="-177800">
              <a:lnSpc>
                <a:spcPct val="150000"/>
              </a:lnSpc>
            </a:pPr>
            <a:r>
              <a:rPr lang="en-US" altLang="ko-KR" sz="16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itchFamily="2" charset="2"/>
              </a:rPr>
              <a:t>    - </a:t>
            </a:r>
            <a:r>
              <a:rPr lang="ko-KR" altLang="en-US" sz="1600"/>
              <a:t>미끄럼 방지 나사를 사용하기 때문에 금속 리벳 부품을 플라이어로 고정해면서 장착해야 함 </a:t>
            </a:r>
            <a:r>
              <a:rPr lang="en-US" altLang="ko-KR" sz="1600"/>
              <a:t>(</a:t>
            </a:r>
            <a:r>
              <a:rPr lang="ko-KR" altLang="en-US" sz="1600"/>
              <a:t>인내심이 필요</a:t>
            </a:r>
            <a:r>
              <a:rPr lang="en-US" altLang="ko-KR" sz="1600"/>
              <a:t>)</a:t>
            </a:r>
          </a:p>
          <a:p>
            <a:pPr marL="177800" indent="-177800">
              <a:lnSpc>
                <a:spcPct val="150000"/>
              </a:lnSpc>
            </a:pPr>
            <a:r>
              <a:rPr lang="en-US" altLang="ko-KR" sz="16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itchFamily="2" charset="2"/>
              </a:rPr>
              <a:t>    - </a:t>
            </a:r>
            <a:r>
              <a:rPr lang="ko-KR" altLang="en-US" sz="16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itchFamily="2" charset="2"/>
              </a:rPr>
              <a:t>바퀴가 걸림이 없이 잘 돌아가도록 너무 꽉 조이지 않게 한다</a:t>
            </a:r>
            <a:endParaRPr lang="en-US" altLang="ko-KR" sz="1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Wingdings" pitchFamily="2" charset="2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01566" y="2536686"/>
            <a:ext cx="7175061" cy="3435285"/>
            <a:chOff x="2801566" y="2536686"/>
            <a:chExt cx="7175061" cy="343528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01566" y="2536686"/>
              <a:ext cx="7175061" cy="3435285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5817135" y="2626466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2620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1CA3A7C-DD51-4CCC-AFE9-786D39D5E1CF}"/>
              </a:ext>
            </a:extLst>
          </p:cNvPr>
          <p:cNvSpPr txBox="1"/>
          <p:nvPr/>
        </p:nvSpPr>
        <p:spPr>
          <a:xfrm>
            <a:off x="1101125" y="291543"/>
            <a:ext cx="13965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조립하기</a:t>
            </a:r>
            <a:endParaRPr lang="ko-KR" altLang="en-US" sz="26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4672" y="1203691"/>
            <a:ext cx="10372441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50000"/>
              </a:lnSpc>
            </a:pPr>
            <a:r>
              <a:rPr lang="en-US" altLang="ko-KR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(27) </a:t>
            </a:r>
            <a:r>
              <a:rPr lang="ko-KR" altLang="en-US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체인을 뒷바퀴에 먼저 끼운 후에 앞바퀴를 조립</a:t>
            </a:r>
            <a:endParaRPr lang="en-US" altLang="ko-KR" sz="23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Wingdings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302" y="2110840"/>
            <a:ext cx="6635581" cy="407919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585625" y="2092755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FF0000"/>
                </a:solidFill>
              </a:rPr>
              <a:t>머리가 가장 넓은 나사</a:t>
            </a:r>
          </a:p>
        </p:txBody>
      </p:sp>
    </p:spTree>
    <p:extLst>
      <p:ext uri="{BB962C8B-B14F-4D97-AF65-F5344CB8AC3E}">
        <p14:creationId xmlns:p14="http://schemas.microsoft.com/office/powerpoint/2010/main" val="15551499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1CA3A7C-DD51-4CCC-AFE9-786D39D5E1CF}"/>
              </a:ext>
            </a:extLst>
          </p:cNvPr>
          <p:cNvSpPr txBox="1"/>
          <p:nvPr/>
        </p:nvSpPr>
        <p:spPr>
          <a:xfrm>
            <a:off x="1101125" y="291543"/>
            <a:ext cx="13965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조립하기</a:t>
            </a:r>
            <a:endParaRPr lang="ko-KR" altLang="en-US" sz="26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4672" y="1203691"/>
            <a:ext cx="10372441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50000"/>
              </a:lnSpc>
            </a:pPr>
            <a:r>
              <a:rPr lang="en-US" altLang="ko-KR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(28) </a:t>
            </a:r>
            <a:r>
              <a:rPr lang="ko-KR" altLang="en-US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다른 면도 동일하게 조립</a:t>
            </a:r>
            <a:endParaRPr lang="en-US" altLang="ko-KR" sz="23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Wingdings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851" y="2494205"/>
            <a:ext cx="6703674" cy="337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022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1CA3A7C-DD51-4CCC-AFE9-786D39D5E1CF}"/>
              </a:ext>
            </a:extLst>
          </p:cNvPr>
          <p:cNvSpPr txBox="1"/>
          <p:nvPr/>
        </p:nvSpPr>
        <p:spPr>
          <a:xfrm>
            <a:off x="1101125" y="291543"/>
            <a:ext cx="13965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조립하기</a:t>
            </a:r>
            <a:endParaRPr lang="ko-KR" altLang="en-US" sz="26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4672" y="1203691"/>
            <a:ext cx="10372441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50000"/>
              </a:lnSpc>
            </a:pPr>
            <a:r>
              <a:rPr lang="en-US" altLang="ko-KR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(29) </a:t>
            </a:r>
            <a:r>
              <a:rPr lang="ko-KR" altLang="en-US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구리지지대를 조립한 체인 사이에 결합</a:t>
            </a:r>
            <a:endParaRPr lang="en-US" altLang="ko-KR" sz="2300" b="1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177800" indent="-177800">
              <a:lnSpc>
                <a:spcPct val="150000"/>
              </a:lnSpc>
            </a:pPr>
            <a:r>
              <a:rPr lang="en-US" altLang="ko-KR" sz="16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itchFamily="2" charset="2"/>
              </a:rPr>
              <a:t>     - L </a:t>
            </a:r>
            <a:r>
              <a:rPr lang="ko-KR" altLang="en-US" sz="16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itchFamily="2" charset="2"/>
              </a:rPr>
              <a:t>모터로 인해 지지대가 잘 고정이 안될 수 있으니 잘 결합해야 함</a:t>
            </a:r>
            <a:endParaRPr lang="en-US" altLang="ko-KR" sz="1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Wingdings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293" y="2615975"/>
            <a:ext cx="6875834" cy="284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297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1CA3A7C-DD51-4CCC-AFE9-786D39D5E1CF}"/>
              </a:ext>
            </a:extLst>
          </p:cNvPr>
          <p:cNvSpPr txBox="1"/>
          <p:nvPr/>
        </p:nvSpPr>
        <p:spPr>
          <a:xfrm>
            <a:off x="1101125" y="291543"/>
            <a:ext cx="13965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조립하기</a:t>
            </a:r>
            <a:endParaRPr lang="ko-KR" altLang="en-US" sz="26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4672" y="1203691"/>
            <a:ext cx="10372441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50000"/>
              </a:lnSpc>
            </a:pPr>
            <a:r>
              <a:rPr lang="en-US" altLang="ko-KR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(30) </a:t>
            </a:r>
            <a:r>
              <a:rPr lang="ko-KR" altLang="en-US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사이드 플레이트를 결합</a:t>
            </a:r>
            <a:endParaRPr lang="en-US" altLang="ko-KR" sz="2300" b="1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177800" indent="-177800">
              <a:lnSpc>
                <a:spcPct val="150000"/>
              </a:lnSpc>
            </a:pPr>
            <a:r>
              <a:rPr lang="en-US" altLang="ko-KR" sz="16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itchFamily="2" charset="2"/>
              </a:rPr>
              <a:t>    - </a:t>
            </a:r>
            <a:r>
              <a:rPr lang="ko-KR" altLang="en-US" sz="16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itchFamily="2" charset="2"/>
              </a:rPr>
              <a:t>무한궤도의 바퀴 부분과 닫지 않게 결합해야 함</a:t>
            </a:r>
            <a:endParaRPr lang="en-US" altLang="ko-KR" sz="1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Wingdings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661" y="2754592"/>
            <a:ext cx="8034236" cy="321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26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1CA3A7C-DD51-4CCC-AFE9-786D39D5E1CF}"/>
              </a:ext>
            </a:extLst>
          </p:cNvPr>
          <p:cNvSpPr txBox="1"/>
          <p:nvPr/>
        </p:nvSpPr>
        <p:spPr>
          <a:xfrm>
            <a:off x="1101125" y="291543"/>
            <a:ext cx="13965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조립하기</a:t>
            </a:r>
            <a:endParaRPr lang="ko-KR" altLang="en-US" sz="26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4672" y="1203691"/>
            <a:ext cx="10372441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50000"/>
              </a:lnSpc>
            </a:pPr>
            <a:r>
              <a:rPr lang="en-US" altLang="ko-KR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(31) </a:t>
            </a:r>
            <a:r>
              <a:rPr lang="ko-KR" altLang="en-US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배터리에 동봉된 찍찍이를 사용하여 지지대 안쪽으로 배터리를 장착   </a:t>
            </a:r>
            <a:endParaRPr lang="en-US" altLang="ko-KR" sz="23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076984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1CA3A7C-DD51-4CCC-AFE9-786D39D5E1CF}"/>
              </a:ext>
            </a:extLst>
          </p:cNvPr>
          <p:cNvSpPr txBox="1"/>
          <p:nvPr/>
        </p:nvSpPr>
        <p:spPr>
          <a:xfrm>
            <a:off x="1101125" y="291543"/>
            <a:ext cx="13965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조립하기</a:t>
            </a:r>
            <a:endParaRPr lang="ko-KR" altLang="en-US" sz="26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4672" y="1203691"/>
            <a:ext cx="10372441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50000"/>
              </a:lnSpc>
            </a:pPr>
            <a:r>
              <a:rPr lang="en-US" altLang="ko-KR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(32) WiFi </a:t>
            </a:r>
            <a:r>
              <a:rPr lang="ko-KR" altLang="en-US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모듈을 연결하기 위해 방열판을 분리</a:t>
            </a:r>
            <a:endParaRPr lang="en-US" altLang="ko-KR" sz="2300" b="1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177800" indent="-177800">
              <a:lnSpc>
                <a:spcPct val="150000"/>
              </a:lnSpc>
            </a:pPr>
            <a:r>
              <a:rPr lang="en-US" altLang="ko-KR" sz="16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itchFamily="2" charset="2"/>
              </a:rPr>
              <a:t>    - </a:t>
            </a:r>
            <a:r>
              <a:rPr lang="ko-KR" altLang="en-US" sz="16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itchFamily="2" charset="2"/>
              </a:rPr>
              <a:t>양쪽의 방열판 받침 판이 부러질수 있으미 조심해서 분리</a:t>
            </a:r>
            <a:endParaRPr lang="en-US" altLang="ko-KR" sz="1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Wingdings" pitchFamily="2" charset="2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244" y="2326506"/>
            <a:ext cx="4240550" cy="41272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7878" y="2156078"/>
            <a:ext cx="3673491" cy="446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251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1CA3A7C-DD51-4CCC-AFE9-786D39D5E1CF}"/>
              </a:ext>
            </a:extLst>
          </p:cNvPr>
          <p:cNvSpPr txBox="1"/>
          <p:nvPr/>
        </p:nvSpPr>
        <p:spPr>
          <a:xfrm>
            <a:off x="1101125" y="291543"/>
            <a:ext cx="13965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조립하기</a:t>
            </a:r>
            <a:endParaRPr lang="ko-KR" altLang="en-US" sz="26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4672" y="1203691"/>
            <a:ext cx="10372441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50000"/>
              </a:lnSpc>
            </a:pPr>
            <a:r>
              <a:rPr lang="en-US" altLang="ko-KR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(32) WiFi </a:t>
            </a:r>
            <a:r>
              <a:rPr lang="ko-KR" altLang="en-US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모듈을 연결하기 위해 방열판을 분리</a:t>
            </a:r>
            <a:endParaRPr lang="en-US" altLang="ko-KR" sz="23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Wingdings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967" y="2071546"/>
            <a:ext cx="41338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735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1CA3A7C-DD51-4CCC-AFE9-786D39D5E1CF}"/>
              </a:ext>
            </a:extLst>
          </p:cNvPr>
          <p:cNvSpPr txBox="1"/>
          <p:nvPr/>
        </p:nvSpPr>
        <p:spPr>
          <a:xfrm>
            <a:off x="1101125" y="291543"/>
            <a:ext cx="13965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조립하기</a:t>
            </a:r>
            <a:endParaRPr lang="ko-KR" altLang="en-US" sz="26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4672" y="1203691"/>
            <a:ext cx="10372441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50000"/>
              </a:lnSpc>
            </a:pPr>
            <a:r>
              <a:rPr lang="en-US" altLang="ko-KR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(33) WiFi </a:t>
            </a:r>
            <a:r>
              <a:rPr lang="ko-KR" altLang="en-US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모듈을 연결</a:t>
            </a:r>
            <a:endParaRPr lang="en-US" altLang="ko-KR" sz="23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Wingdings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052" y="2519262"/>
            <a:ext cx="694372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856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1CA3A7C-DD51-4CCC-AFE9-786D39D5E1CF}"/>
              </a:ext>
            </a:extLst>
          </p:cNvPr>
          <p:cNvSpPr txBox="1"/>
          <p:nvPr/>
        </p:nvSpPr>
        <p:spPr>
          <a:xfrm>
            <a:off x="1101125" y="291543"/>
            <a:ext cx="13965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조립하기</a:t>
            </a:r>
            <a:endParaRPr lang="ko-KR" altLang="en-US" sz="26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4672" y="1203691"/>
            <a:ext cx="10372441" cy="572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50000"/>
              </a:lnSpc>
            </a:pPr>
            <a:r>
              <a:rPr lang="en-US" altLang="ko-KR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(34) </a:t>
            </a:r>
            <a:r>
              <a:rPr lang="ko-KR" altLang="en-US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방열판 조립</a:t>
            </a:r>
            <a:endParaRPr lang="en-US" altLang="ko-KR" sz="23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Wingdings" pitchFamily="2" charset="2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804" y="2246644"/>
            <a:ext cx="673417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05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1CA3A7C-DD51-4CCC-AFE9-786D39D5E1CF}"/>
              </a:ext>
            </a:extLst>
          </p:cNvPr>
          <p:cNvSpPr txBox="1"/>
          <p:nvPr/>
        </p:nvSpPr>
        <p:spPr>
          <a:xfrm>
            <a:off x="1101125" y="291543"/>
            <a:ext cx="147989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부품 목록</a:t>
            </a:r>
            <a:endParaRPr lang="ko-KR" altLang="en-US" sz="26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4672" y="1203691"/>
            <a:ext cx="10372441" cy="572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50000"/>
              </a:lnSpc>
            </a:pPr>
            <a:r>
              <a:rPr lang="en-US" altLang="ko-KR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부품 목록</a:t>
            </a:r>
            <a:endParaRPr lang="en-US" altLang="ko-KR" sz="23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Wingdings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162" y="1857983"/>
            <a:ext cx="9558821" cy="484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516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1CA3A7C-DD51-4CCC-AFE9-786D39D5E1CF}"/>
              </a:ext>
            </a:extLst>
          </p:cNvPr>
          <p:cNvSpPr txBox="1"/>
          <p:nvPr/>
        </p:nvSpPr>
        <p:spPr>
          <a:xfrm>
            <a:off x="1101125" y="291543"/>
            <a:ext cx="13965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조립하기</a:t>
            </a:r>
            <a:endParaRPr lang="ko-KR" altLang="en-US" sz="26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4672" y="1203691"/>
            <a:ext cx="10372441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50000"/>
              </a:lnSpc>
            </a:pPr>
            <a:r>
              <a:rPr lang="en-US" altLang="ko-KR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(35) Jetson nano </a:t>
            </a:r>
            <a:r>
              <a:rPr lang="ko-KR" altLang="en-US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보드를 결합</a:t>
            </a:r>
            <a:endParaRPr lang="en-US" altLang="ko-KR" sz="23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Wingdings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306" y="2421143"/>
            <a:ext cx="6925992" cy="393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607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1CA3A7C-DD51-4CCC-AFE9-786D39D5E1CF}"/>
              </a:ext>
            </a:extLst>
          </p:cNvPr>
          <p:cNvSpPr txBox="1"/>
          <p:nvPr/>
        </p:nvSpPr>
        <p:spPr>
          <a:xfrm>
            <a:off x="1101125" y="291543"/>
            <a:ext cx="13965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조립하기</a:t>
            </a:r>
            <a:endParaRPr lang="ko-KR" altLang="en-US" sz="26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4672" y="1203691"/>
            <a:ext cx="10372441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50000"/>
              </a:lnSpc>
            </a:pPr>
            <a:r>
              <a:rPr lang="en-US" altLang="ko-KR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(37) </a:t>
            </a:r>
            <a:r>
              <a:rPr lang="ko-KR" altLang="en-US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쿨링 팬을 결합</a:t>
            </a:r>
            <a:endParaRPr lang="en-US" altLang="ko-KR" sz="2300" b="1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177800" indent="-177800">
              <a:lnSpc>
                <a:spcPct val="150000"/>
              </a:lnSpc>
            </a:pPr>
            <a:r>
              <a:rPr lang="en-US" altLang="ko-KR" sz="16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itchFamily="2" charset="2"/>
              </a:rPr>
              <a:t>    - </a:t>
            </a:r>
            <a:r>
              <a:rPr lang="ko-KR" altLang="en-US" sz="16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itchFamily="2" charset="2"/>
              </a:rPr>
              <a:t>쿨링판 고정 나사가 </a:t>
            </a:r>
            <a:r>
              <a:rPr lang="en-US" altLang="ko-KR" sz="16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itchFamily="2" charset="2"/>
              </a:rPr>
              <a:t>Jetson </a:t>
            </a:r>
            <a:r>
              <a:rPr lang="ko-KR" altLang="en-US" sz="16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itchFamily="2" charset="2"/>
              </a:rPr>
              <a:t>나노의 나사구멍보다 작아서 잘 고정이 안되므로 힘을 주어서 </a:t>
            </a:r>
            <a:r>
              <a:rPr lang="en-US" altLang="ko-KR" sz="16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itchFamily="2" charset="2"/>
              </a:rPr>
              <a:t>^^</a:t>
            </a:r>
            <a:endParaRPr lang="en-US" altLang="ko-KR" sz="23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Wingdings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187" y="2689866"/>
            <a:ext cx="7299291" cy="333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115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1CA3A7C-DD51-4CCC-AFE9-786D39D5E1CF}"/>
              </a:ext>
            </a:extLst>
          </p:cNvPr>
          <p:cNvSpPr txBox="1"/>
          <p:nvPr/>
        </p:nvSpPr>
        <p:spPr>
          <a:xfrm>
            <a:off x="1101125" y="291543"/>
            <a:ext cx="13965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조립하기</a:t>
            </a:r>
            <a:endParaRPr lang="ko-KR" altLang="en-US" sz="26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4672" y="1203691"/>
            <a:ext cx="10372441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50000"/>
              </a:lnSpc>
            </a:pPr>
            <a:r>
              <a:rPr lang="en-US" altLang="ko-KR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(38) </a:t>
            </a:r>
            <a:r>
              <a:rPr lang="ko-KR" altLang="en-US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확장보드를 </a:t>
            </a:r>
            <a:r>
              <a:rPr lang="en-US" altLang="ko-KR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Jetson nano</a:t>
            </a:r>
            <a:r>
              <a:rPr lang="ko-KR" altLang="en-US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 끼움</a:t>
            </a:r>
            <a:endParaRPr lang="en-US" altLang="ko-KR" sz="23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Wingdings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40" y="2373549"/>
            <a:ext cx="7299968" cy="355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0448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1CA3A7C-DD51-4CCC-AFE9-786D39D5E1CF}"/>
              </a:ext>
            </a:extLst>
          </p:cNvPr>
          <p:cNvSpPr txBox="1"/>
          <p:nvPr/>
        </p:nvSpPr>
        <p:spPr>
          <a:xfrm>
            <a:off x="1101125" y="291543"/>
            <a:ext cx="13965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조립하기</a:t>
            </a:r>
            <a:endParaRPr lang="ko-KR" altLang="en-US" sz="26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4672" y="1203691"/>
            <a:ext cx="10372441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50000"/>
              </a:lnSpc>
            </a:pPr>
            <a:r>
              <a:rPr lang="en-US" altLang="ko-KR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(39) Jetson nano </a:t>
            </a:r>
            <a:r>
              <a:rPr lang="ko-KR" altLang="en-US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보드의 방열판을 분리하여 </a:t>
            </a:r>
            <a:r>
              <a:rPr lang="en-US" altLang="ko-KR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WiFi</a:t>
            </a:r>
            <a:r>
              <a:rPr lang="ko-KR" altLang="en-US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통신모듈을 설치</a:t>
            </a:r>
            <a:endParaRPr lang="en-US" altLang="ko-KR" sz="23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Wingdings" pitchFamily="2" charset="2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706" y="2246644"/>
            <a:ext cx="7526371" cy="320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4121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1CA3A7C-DD51-4CCC-AFE9-786D39D5E1CF}"/>
              </a:ext>
            </a:extLst>
          </p:cNvPr>
          <p:cNvSpPr txBox="1"/>
          <p:nvPr/>
        </p:nvSpPr>
        <p:spPr>
          <a:xfrm>
            <a:off x="1101125" y="291543"/>
            <a:ext cx="13965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조립하기</a:t>
            </a:r>
            <a:endParaRPr lang="ko-KR" altLang="en-US" sz="26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4672" y="1203691"/>
            <a:ext cx="10372441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50000"/>
              </a:lnSpc>
            </a:pPr>
            <a:r>
              <a:rPr lang="en-US" altLang="ko-KR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(40) </a:t>
            </a:r>
            <a:r>
              <a:rPr lang="ko-KR" altLang="en-US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설치한 통신 모듈과 연결하는 안테나를 부착</a:t>
            </a:r>
            <a:endParaRPr lang="en-US" altLang="ko-KR" sz="23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Wingdings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475" y="2501001"/>
            <a:ext cx="6787069" cy="352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531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1CA3A7C-DD51-4CCC-AFE9-786D39D5E1CF}"/>
              </a:ext>
            </a:extLst>
          </p:cNvPr>
          <p:cNvSpPr txBox="1"/>
          <p:nvPr/>
        </p:nvSpPr>
        <p:spPr>
          <a:xfrm>
            <a:off x="1101125" y="291543"/>
            <a:ext cx="13965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조립하기</a:t>
            </a:r>
            <a:endParaRPr lang="ko-KR" altLang="en-US" sz="26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4672" y="1203691"/>
            <a:ext cx="10372441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50000"/>
              </a:lnSpc>
            </a:pPr>
            <a:r>
              <a:rPr lang="en-US" altLang="ko-KR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(41) </a:t>
            </a:r>
            <a:r>
              <a:rPr lang="ko-KR" altLang="en-US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쿨링팬의 케이블을 보드에 연결</a:t>
            </a:r>
            <a:endParaRPr lang="en-US" altLang="ko-KR" sz="23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Wingdings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872" y="2534042"/>
            <a:ext cx="5431083" cy="351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8191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1CA3A7C-DD51-4CCC-AFE9-786D39D5E1CF}"/>
              </a:ext>
            </a:extLst>
          </p:cNvPr>
          <p:cNvSpPr txBox="1"/>
          <p:nvPr/>
        </p:nvSpPr>
        <p:spPr>
          <a:xfrm>
            <a:off x="1101125" y="291543"/>
            <a:ext cx="13965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조립하기</a:t>
            </a:r>
            <a:endParaRPr lang="ko-KR" altLang="en-US" sz="26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4672" y="1203691"/>
            <a:ext cx="10372441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50000"/>
              </a:lnSpc>
            </a:pPr>
            <a:r>
              <a:rPr lang="en-US" altLang="ko-KR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(42) L </a:t>
            </a:r>
            <a:r>
              <a:rPr lang="ko-KR" altLang="en-US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타입 모터</a:t>
            </a:r>
            <a:r>
              <a:rPr lang="en-US" altLang="ko-KR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서보모터의 케이블을</a:t>
            </a:r>
            <a:r>
              <a:rPr lang="en-US" altLang="ko-KR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LED </a:t>
            </a:r>
            <a:r>
              <a:rPr lang="ko-KR" altLang="en-US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스트립</a:t>
            </a:r>
            <a:r>
              <a:rPr lang="en-US" altLang="ko-KR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OLED</a:t>
            </a:r>
            <a:r>
              <a:rPr lang="ko-KR" altLang="en-US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등을 확장보드에 연결</a:t>
            </a:r>
            <a:endParaRPr lang="en-US" altLang="ko-KR" sz="2300" b="1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760" y="4881268"/>
            <a:ext cx="1809750" cy="15525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617" y="2195604"/>
            <a:ext cx="589597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789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1CA3A7C-DD51-4CCC-AFE9-786D39D5E1CF}"/>
              </a:ext>
            </a:extLst>
          </p:cNvPr>
          <p:cNvSpPr txBox="1"/>
          <p:nvPr/>
        </p:nvSpPr>
        <p:spPr>
          <a:xfrm>
            <a:off x="1101125" y="291543"/>
            <a:ext cx="13965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조립하기</a:t>
            </a:r>
            <a:endParaRPr lang="ko-KR" altLang="en-US" sz="26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4672" y="1203691"/>
            <a:ext cx="10372441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50000"/>
              </a:lnSpc>
            </a:pPr>
            <a:r>
              <a:rPr lang="en-US" altLang="ko-KR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(43) </a:t>
            </a:r>
            <a:r>
              <a:rPr lang="ko-KR" altLang="en-US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배터리의 케이블을 확장보드에 연결</a:t>
            </a:r>
            <a:endParaRPr lang="en-US" altLang="ko-KR" sz="23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Wingdings" pitchFamily="2" charset="2"/>
            </a:endParaRPr>
          </a:p>
        </p:txBody>
      </p:sp>
      <p:pic>
        <p:nvPicPr>
          <p:cNvPr id="8194" name="Picture 2" descr="https://cdn.epnc.co.kr/news/photo/202006/98336_91053_10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876" y="2450434"/>
            <a:ext cx="4784319" cy="356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5201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1CA3A7C-DD51-4CCC-AFE9-786D39D5E1CF}"/>
              </a:ext>
            </a:extLst>
          </p:cNvPr>
          <p:cNvSpPr txBox="1"/>
          <p:nvPr/>
        </p:nvSpPr>
        <p:spPr>
          <a:xfrm>
            <a:off x="1101125" y="291543"/>
            <a:ext cx="13965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조립하기</a:t>
            </a:r>
            <a:endParaRPr lang="ko-KR" altLang="en-US" sz="26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4672" y="1203691"/>
            <a:ext cx="10372441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50000"/>
              </a:lnSpc>
            </a:pPr>
            <a:r>
              <a:rPr lang="en-US" altLang="ko-KR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(44) </a:t>
            </a:r>
            <a:r>
              <a:rPr lang="ko-KR" altLang="en-US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카메라 케이블 연결</a:t>
            </a:r>
            <a:endParaRPr lang="en-US" altLang="ko-KR" sz="2300" b="1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177800" indent="-177800">
              <a:lnSpc>
                <a:spcPct val="150000"/>
              </a:lnSpc>
            </a:pPr>
            <a:r>
              <a:rPr lang="en-US" altLang="ko-KR" sz="16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itchFamily="2" charset="2"/>
              </a:rPr>
              <a:t>    - </a:t>
            </a:r>
            <a:r>
              <a:rPr lang="ko-KR" altLang="en-US" sz="16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itchFamily="2" charset="2"/>
              </a:rPr>
              <a:t>파란색 면이 밖으로 금색 </a:t>
            </a:r>
            <a:r>
              <a:rPr lang="en-US" altLang="ko-KR" sz="16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itchFamily="2" charset="2"/>
              </a:rPr>
              <a:t>FPC</a:t>
            </a:r>
            <a:r>
              <a:rPr lang="ko-KR" altLang="en-US" sz="16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itchFamily="2" charset="2"/>
              </a:rPr>
              <a:t>면이 안쪽으로 향하도록 결합</a:t>
            </a:r>
            <a:endParaRPr lang="en-US" altLang="ko-KR" sz="1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Wingdings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672" y="2500008"/>
            <a:ext cx="4850559" cy="304475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892" y="2908570"/>
            <a:ext cx="4997311" cy="263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5958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1CA3A7C-DD51-4CCC-AFE9-786D39D5E1CF}"/>
              </a:ext>
            </a:extLst>
          </p:cNvPr>
          <p:cNvSpPr txBox="1"/>
          <p:nvPr/>
        </p:nvSpPr>
        <p:spPr>
          <a:xfrm>
            <a:off x="1101125" y="291543"/>
            <a:ext cx="13965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조립하기</a:t>
            </a:r>
            <a:endParaRPr lang="ko-KR" altLang="en-US" sz="26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4672" y="1203691"/>
            <a:ext cx="10372441" cy="572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50000"/>
              </a:lnSpc>
            </a:pPr>
            <a:r>
              <a:rPr lang="en-US" altLang="ko-KR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(45) </a:t>
            </a:r>
            <a:r>
              <a:rPr lang="ko-KR" altLang="en-US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완성</a:t>
            </a:r>
            <a:endParaRPr lang="en-US" altLang="ko-KR" sz="23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Wingdings" pitchFamily="2" charset="2"/>
            </a:endParaRPr>
          </a:p>
        </p:txBody>
      </p:sp>
      <p:pic>
        <p:nvPicPr>
          <p:cNvPr id="3074" name="Picture 2" descr="https://www.icbanq.com/icdownload/icbank_data/image/shop_product/2019/59C417E8-AD9D-4A78-9252-4F1A7E180CA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402" y="2195604"/>
            <a:ext cx="4745198" cy="367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www.icbanq.com/icdownload/icbank_data/image/shop_product/2019/4397EF2D-C66B-475B-993C-93CAEE24ED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195604"/>
            <a:ext cx="4792404" cy="372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147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1CA3A7C-DD51-4CCC-AFE9-786D39D5E1CF}"/>
              </a:ext>
            </a:extLst>
          </p:cNvPr>
          <p:cNvSpPr txBox="1"/>
          <p:nvPr/>
        </p:nvSpPr>
        <p:spPr>
          <a:xfrm>
            <a:off x="1101125" y="291543"/>
            <a:ext cx="13965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조립하기</a:t>
            </a:r>
            <a:endParaRPr lang="ko-KR" altLang="en-US" sz="26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4672" y="1203691"/>
            <a:ext cx="10372441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arenBoth"/>
            </a:pPr>
            <a:r>
              <a:rPr lang="ko-KR" altLang="en-US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리프팅 모터 조립</a:t>
            </a:r>
            <a:endParaRPr lang="en-US" altLang="ko-KR" sz="2300" b="1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itchFamily="2" charset="2"/>
              </a:rPr>
              <a:t>     -  </a:t>
            </a:r>
            <a:r>
              <a:rPr lang="ko-KR" altLang="en-US" sz="16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itchFamily="2" charset="2"/>
              </a:rPr>
              <a:t>위쪽에서 나사 구멍이 맞는지 확인하면서 조립</a:t>
            </a:r>
            <a:endParaRPr lang="en-US" altLang="ko-KR" sz="1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Wingdings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018" y="2708002"/>
            <a:ext cx="7188742" cy="286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003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B7D6AF-55F8-4569-BB99-8C43114C5D00}"/>
              </a:ext>
            </a:extLst>
          </p:cNvPr>
          <p:cNvSpPr txBox="1"/>
          <p:nvPr/>
        </p:nvSpPr>
        <p:spPr>
          <a:xfrm>
            <a:off x="888894" y="3139209"/>
            <a:ext cx="2266901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GPIO </a:t>
            </a:r>
            <a:r>
              <a:rPr lang="ko-KR" altLang="en-US" sz="28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다루기</a:t>
            </a:r>
            <a:endParaRPr lang="en-US" altLang="ko-KR" sz="2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1725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1CA3A7C-DD51-4CCC-AFE9-786D39D5E1CF}"/>
              </a:ext>
            </a:extLst>
          </p:cNvPr>
          <p:cNvSpPr txBox="1"/>
          <p:nvPr/>
        </p:nvSpPr>
        <p:spPr>
          <a:xfrm>
            <a:off x="1101125" y="291543"/>
            <a:ext cx="13965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조립하기</a:t>
            </a:r>
            <a:endParaRPr lang="ko-KR" altLang="en-US" sz="26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4672" y="1203691"/>
            <a:ext cx="10372441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50000"/>
              </a:lnSpc>
            </a:pPr>
            <a:r>
              <a:rPr lang="en-US" altLang="ko-KR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(2) </a:t>
            </a:r>
            <a:r>
              <a:rPr lang="ko-KR" altLang="en-US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리니어 베어링을 육각 렌치를 이용해서 끼워줌</a:t>
            </a:r>
            <a:endParaRPr lang="en-US" altLang="ko-KR" sz="2300" b="1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177800" indent="-177800">
              <a:lnSpc>
                <a:spcPct val="150000"/>
              </a:lnSpc>
            </a:pPr>
            <a:r>
              <a:rPr lang="en-US" altLang="ko-KR" sz="16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itchFamily="2" charset="2"/>
              </a:rPr>
              <a:t>     - </a:t>
            </a:r>
            <a:r>
              <a:rPr lang="ko-KR" altLang="en-US" sz="16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itchFamily="2" charset="2"/>
              </a:rPr>
              <a:t>양쪽 나사를 먼저 살짝 끼우고 베어링을 넣고 다시 꽉 조임</a:t>
            </a:r>
            <a:endParaRPr lang="en-US" altLang="ko-KR" sz="1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Wingdings" pitchFamily="2" charset="2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910" y="2790442"/>
            <a:ext cx="8263149" cy="298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03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1CA3A7C-DD51-4CCC-AFE9-786D39D5E1CF}"/>
              </a:ext>
            </a:extLst>
          </p:cNvPr>
          <p:cNvSpPr txBox="1"/>
          <p:nvPr/>
        </p:nvSpPr>
        <p:spPr>
          <a:xfrm>
            <a:off x="1101125" y="291543"/>
            <a:ext cx="13965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조립하기</a:t>
            </a:r>
            <a:endParaRPr lang="ko-KR" altLang="en-US" sz="26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4672" y="1203691"/>
            <a:ext cx="10372441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50000"/>
              </a:lnSpc>
            </a:pPr>
            <a:r>
              <a:rPr lang="en-US" altLang="ko-KR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(3) </a:t>
            </a:r>
            <a:r>
              <a:rPr lang="ko-KR" altLang="en-US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옵티컬 축에 고정링을 육각 렌치로 조립</a:t>
            </a:r>
            <a:endParaRPr lang="en-US" altLang="ko-KR" sz="2300" b="1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177800" indent="-177800">
              <a:lnSpc>
                <a:spcPct val="150000"/>
              </a:lnSpc>
            </a:pPr>
            <a:r>
              <a:rPr lang="en-US" altLang="ko-KR" sz="16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itchFamily="2" charset="2"/>
              </a:rPr>
              <a:t>    - </a:t>
            </a:r>
            <a:r>
              <a:rPr lang="ko-KR" altLang="en-US" sz="16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itchFamily="2" charset="2"/>
              </a:rPr>
              <a:t>축이 링위쪽으로 튀어나오지 않게 조립</a:t>
            </a:r>
            <a:endParaRPr lang="en-US" altLang="ko-KR" sz="1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Wingdings" pitchFamily="2" charset="2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557" y="2808525"/>
            <a:ext cx="7617749" cy="327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527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1CA3A7C-DD51-4CCC-AFE9-786D39D5E1CF}"/>
              </a:ext>
            </a:extLst>
          </p:cNvPr>
          <p:cNvSpPr txBox="1"/>
          <p:nvPr/>
        </p:nvSpPr>
        <p:spPr>
          <a:xfrm>
            <a:off x="1101125" y="291543"/>
            <a:ext cx="13965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조립하기</a:t>
            </a:r>
            <a:endParaRPr lang="ko-KR" altLang="en-US" sz="26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4672" y="1203691"/>
            <a:ext cx="10372441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50000"/>
              </a:lnSpc>
            </a:pPr>
            <a:r>
              <a:rPr lang="en-US" altLang="ko-KR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(4) (2)</a:t>
            </a:r>
            <a:r>
              <a:rPr lang="ko-KR" altLang="en-US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에서 조립한 슬라이더를 아래쪽으로 돌려서 끼움</a:t>
            </a:r>
            <a:endParaRPr lang="en-US" altLang="ko-KR" sz="23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Wingdings" pitchFamily="2" charset="2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838" y="2686037"/>
            <a:ext cx="7048804" cy="343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25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1CA3A7C-DD51-4CCC-AFE9-786D39D5E1CF}"/>
              </a:ext>
            </a:extLst>
          </p:cNvPr>
          <p:cNvSpPr txBox="1"/>
          <p:nvPr/>
        </p:nvSpPr>
        <p:spPr>
          <a:xfrm>
            <a:off x="1101125" y="291543"/>
            <a:ext cx="13965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>
                <a:solidFill>
                  <a:srgbClr val="3232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조립하기</a:t>
            </a:r>
            <a:endParaRPr lang="ko-KR" altLang="en-US" sz="2600" dirty="0">
              <a:solidFill>
                <a:srgbClr val="3232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4672" y="1203691"/>
            <a:ext cx="103724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50000"/>
              </a:lnSpc>
            </a:pPr>
            <a:r>
              <a:rPr lang="en-US" altLang="ko-KR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(5) </a:t>
            </a:r>
            <a:r>
              <a:rPr lang="ko-KR" altLang="en-US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슬라이더에 리미트 스위치 </a:t>
            </a:r>
            <a:r>
              <a:rPr lang="en-US" altLang="ko-KR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ko-KR" altLang="en-US" sz="23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개를 결합</a:t>
            </a:r>
            <a:endParaRPr lang="en-US" altLang="ko-KR" sz="2300" b="1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177800" indent="-177800">
              <a:lnSpc>
                <a:spcPct val="150000"/>
              </a:lnSpc>
            </a:pPr>
            <a:r>
              <a:rPr lang="en-US" altLang="ko-KR" sz="16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itchFamily="2" charset="2"/>
              </a:rPr>
              <a:t>    - </a:t>
            </a:r>
            <a:r>
              <a:rPr lang="ko-KR" altLang="en-US" sz="16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itchFamily="2" charset="2"/>
              </a:rPr>
              <a:t>파란색은 스위치가 아래쪽으로 붉은선은 스위치가 위쪽으로 향하도록 배치</a:t>
            </a:r>
            <a:endParaRPr lang="en-US" altLang="ko-KR" sz="1600" b="1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Wingdings" pitchFamily="2" charset="2"/>
            </a:endParaRPr>
          </a:p>
          <a:p>
            <a:pPr marL="177800" indent="-177800">
              <a:lnSpc>
                <a:spcPct val="150000"/>
              </a:lnSpc>
            </a:pPr>
            <a:r>
              <a:rPr lang="en-US" altLang="ko-KR" sz="16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itchFamily="2" charset="2"/>
              </a:rPr>
              <a:t>    - </a:t>
            </a:r>
            <a:r>
              <a:rPr lang="ko-KR" altLang="en-US" sz="16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itchFamily="2" charset="2"/>
              </a:rPr>
              <a:t>리드선 들이 안쪽으로 배치되도록 결합</a:t>
            </a:r>
            <a:endParaRPr lang="en-US" altLang="ko-KR" sz="1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Wingdings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391" y="2907737"/>
            <a:ext cx="7039583" cy="310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967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스퀘어라운드 ExtraBold"/>
        <a:ea typeface="나눔스퀘어라운드 ExtraBold"/>
        <a:cs typeface=""/>
      </a:majorFont>
      <a:minorFont>
        <a:latin typeface="나눔스퀘어라운드 ExtraBold"/>
        <a:ea typeface="나눔스퀘어라운드 Extra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3540</Words>
  <Application>Microsoft Office PowerPoint</Application>
  <PresentationFormat>와이드스크린</PresentationFormat>
  <Paragraphs>354</Paragraphs>
  <Slides>50</Slides>
  <Notes>46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7" baseType="lpstr">
      <vt:lpstr>HY헤드라인M</vt:lpstr>
      <vt:lpstr>나눔스퀘어라운드 ExtraBold</vt:lpstr>
      <vt:lpstr>Arial</vt:lpstr>
      <vt:lpstr>굴림체</vt:lpstr>
      <vt:lpstr>맑은 고딕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2020-03-20T05:11:27Z</dcterms:created>
  <dcterms:modified xsi:type="dcterms:W3CDTF">2022-09-01T00:55:00Z</dcterms:modified>
</cp:coreProperties>
</file>